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86" r:id="rId5"/>
    <p:sldMasterId id="2147483798" r:id="rId6"/>
  </p:sldMasterIdLst>
  <p:notesMasterIdLst>
    <p:notesMasterId r:id="rId16"/>
  </p:notesMasterIdLst>
  <p:handoutMasterIdLst>
    <p:handoutMasterId r:id="rId17"/>
  </p:handoutMasterIdLst>
  <p:sldIdLst>
    <p:sldId id="385" r:id="rId7"/>
    <p:sldId id="388" r:id="rId8"/>
    <p:sldId id="389" r:id="rId9"/>
    <p:sldId id="390" r:id="rId10"/>
    <p:sldId id="391" r:id="rId11"/>
    <p:sldId id="392" r:id="rId12"/>
    <p:sldId id="394" r:id="rId13"/>
    <p:sldId id="395" r:id="rId14"/>
    <p:sldId id="396" r:id="rId15"/>
  </p:sldIdLst>
  <p:sldSz cx="9902825" cy="68580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  <a:srgbClr val="008B5D"/>
    <a:srgbClr val="ED6B06"/>
    <a:srgbClr val="FBF5EA"/>
    <a:srgbClr val="F9EED8"/>
    <a:srgbClr val="FFFFFF"/>
    <a:srgbClr val="292F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7" autoAdjust="0"/>
    <p:restoredTop sz="89781" autoAdjust="0"/>
  </p:normalViewPr>
  <p:slideViewPr>
    <p:cSldViewPr>
      <p:cViewPr>
        <p:scale>
          <a:sx n="50" d="100"/>
          <a:sy n="50" d="100"/>
        </p:scale>
        <p:origin x="-1824" y="-62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pPr>
              <a:defRPr/>
            </a:pPr>
            <a:fld id="{05AD315B-F416-468A-8869-52C08CB5A144}" type="datetimeFigureOut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pPr>
              <a:defRPr/>
            </a:pPr>
            <a:fld id="{60E3C073-F111-472C-B1F1-AB5D852E2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692150"/>
            <a:ext cx="4991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84C6015-D1D8-4E7C-8089-C6EDBD7A3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10CE04E-2343-4624-88D1-90163C931EC6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smtClean="0">
                <a:latin typeface="Verdana" pitchFamily="34" charset="0"/>
              </a:rPr>
              <a:t>Key Messages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Web-based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Comprehensive solution for managing employee professional development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Aligns PD to district strategic objectives and school improvement goals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Using participation and cost data, helps district analyze return on investment by comparing PD data to student achievement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Highly configurable – you may not be using all the features described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b="1" smtClean="0">
                <a:latin typeface="Verdana" pitchFamily="34" charset="0"/>
              </a:rPr>
              <a:t>Items to Highlight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Through integration with the other modules in Schoolnet, PD Planner can help districts measure its impact on achievement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Training and employee profile data can assist in recertification (state licensure) and Highly Qualified Educator (NCLB) reporting 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Have users explore the options on their dashboard. May see upcoming activities, links to evaluations for completed activities, activities recommended by an administrator, etc.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Note – Add to Unified Calendar link only visible until clicked – will show up on My Calendar on the My Schoolnet page if that web part is available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559BBBA-7945-4083-9189-4C77C08B64A9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Link on dashboard. Give participants time to look at their own profile to see what data is already available. </a:t>
            </a:r>
          </a:p>
          <a:p>
            <a:r>
              <a:rPr lang="en-US" altLang="en-US" smtClean="0">
                <a:latin typeface="Verdana" pitchFamily="34" charset="0"/>
              </a:rPr>
              <a:t>Recertification guidelines may be available.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Some districts use the profile as a way to have employees check the accuracy of what is in their HR file. Some have developed an error notification process.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31B0E5B-80AA-4297-90A3-4FA9F5D3AB15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6779C21-6EF6-42AC-B670-715117216535}" type="slidenum">
              <a:rPr lang="en-US" altLang="en-US">
                <a:latin typeface="Times New Roman" pitchFamily="18" charset="0"/>
              </a:rPr>
              <a:pPr/>
              <a:t>4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Note to instructor:  Be aware of which of goal options are being utilized (if decision is already made, be sure to communicate)</a:t>
            </a:r>
          </a:p>
          <a:p>
            <a:pPr eaLnBrk="1" hangingPunct="1">
              <a:buFontTx/>
              <a:buChar char="•"/>
            </a:pPr>
            <a:endParaRPr lang="en-US" altLang="en-US" smtClean="0">
              <a:latin typeface="Verdana" pitchFamily="34" charset="0"/>
            </a:endParaRP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Note to instructor: Skip if not using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Do not require approval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Can be changed at any time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Can use to find related PD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B3B8ED-C04C-4914-8BA2-89750D2C84DF}" type="slidenum">
              <a:rPr lang="en-US" altLang="en-US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5111B21-0B92-4A50-8716-5841CE49A228}" type="slidenum">
              <a:rPr lang="en-US" altLang="en-US">
                <a:latin typeface="Times New Roman" pitchFamily="18" charset="0"/>
              </a:rPr>
              <a:pPr/>
              <a:t>6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Note to instructor: Skip this slide if not applicable. 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In some districts you need a certificate loaded in order to submit a plan. 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Number of required goals is configurable.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31259D-D406-4ECB-8E61-BA82AFBC5604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Locate by keyword, standard, date, and type, among other search options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Demonstrate searching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Give participants time to browse (if the catalog already has items, otherwise demo on training site)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Navigate to this view through search link on EDS home page – demo how to do this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Contrast this alternate view of activity catalog – get to this layout through EDS sub-menu</a:t>
            </a:r>
          </a:p>
          <a:p>
            <a:r>
              <a:rPr lang="en-US" altLang="en-US" smtClean="0">
                <a:latin typeface="Verdana" pitchFamily="34" charset="0"/>
              </a:rPr>
              <a:t>Here is the advantage of aligning workshops and resources to PD standards – they are easier to find.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5B94CF8-FE76-4646-88FA-FFB6B8D436BD}" type="slidenum">
              <a:rPr lang="en-US" altLang="en-US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18D9269-A1DD-4784-8FA5-4660FB909C92}" type="slidenum">
              <a:rPr lang="en-US" altLang="en-US">
                <a:latin typeface="Times New Roman" pitchFamily="18" charset="0"/>
              </a:rPr>
              <a:pPr/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When you click on an activity you can see the activity detail and have the option to register. If session is full, can get on waitlist – if a user drops out, first waitlisted user is automatically registered and gets an email (in some districts this feature is disabled).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Some activities my be ‘on demand’ online and not associated with a date.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56350"/>
            <a:ext cx="20669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lways_Learning_Text_Blue_RGB"/>
          <p:cNvPicPr preferRelativeResize="0">
            <a:picLocks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036638" y="2332038"/>
            <a:ext cx="7810500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2AD6-3F5F-42D6-8537-3A40688AE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832" y="395288"/>
            <a:ext cx="2228136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425" y="395288"/>
            <a:ext cx="651936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F03B-FEE6-4505-8ED4-703FD7639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111" y="304800"/>
            <a:ext cx="4737101" cy="90011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5" name="Picture 10" descr="Pearson_Bound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earson_Strap_Bound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56350"/>
            <a:ext cx="20669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431" y="395289"/>
            <a:ext cx="9105097" cy="1144587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431" y="1762125"/>
            <a:ext cx="9105097" cy="1752600"/>
          </a:xfrm>
        </p:spPr>
        <p:txBody>
          <a:bodyPr/>
          <a:lstStyle>
            <a:lvl1pPr>
              <a:spcBef>
                <a:spcPct val="0"/>
              </a:spcBef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8C89-01B7-4D78-B360-97A3C44D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11"/>
            <a:ext cx="841740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50A7-E088-410F-9054-4BABCC731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5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220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77D5C-D0C3-43E3-BED4-2B5B71BFD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2" y="274638"/>
            <a:ext cx="46086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49D2-30B1-4E7E-B452-33A54B889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C141A-7D42-4131-8DEA-9E2B29441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A64-F010-4756-883D-A8DD4DEED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199" y="457200"/>
            <a:ext cx="525621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46237"/>
            <a:ext cx="89122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4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7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6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7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9305-B146-468D-A5E2-C9B1503D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6B7E-0B8F-44FB-908C-5C7A9938D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76A9-AEAF-4217-92E2-61C4D9A3D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832" y="395288"/>
            <a:ext cx="2228136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425" y="395288"/>
            <a:ext cx="651936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0A22-934C-4E5B-8270-28FF1D9C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11"/>
            <a:ext cx="841740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64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412" y="395288"/>
            <a:ext cx="4737101" cy="900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5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220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6CE1D-0014-4E07-A2C2-7B8BAAFD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412" y="274638"/>
            <a:ext cx="48372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2706C-7F45-44DC-A6DE-4D5AA4E4E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E328-0DCD-4502-98BC-73C2E79B0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764" y="2286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53422-CB0D-4753-994A-3DD5E039B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7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6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7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2615-BA8A-4B43-9245-69F605E29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680FA-84E6-40E1-A43F-CE77539BF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89122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31" name="Picture 12" descr="Pearson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20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14911" y="228600"/>
            <a:ext cx="4660901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2055" name="Picture 9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1" y="381000"/>
            <a:ext cx="4343401" cy="102914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What is PD Planner? </a:t>
            </a:r>
            <a:endParaRPr lang="en-US" altLang="en-US" i="1" dirty="0" smtClean="0">
              <a:ea typeface="MS PGothic" pitchFamily="34" charset="-128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30014" y="1523628"/>
            <a:ext cx="9407200" cy="4724921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dirty="0">
                <a:ea typeface="ＭＳ Ｐゴシック" charset="0"/>
                <a:sym typeface="Verdana" charset="0"/>
              </a:rPr>
              <a:t>PD Planner enables districts and district employees to: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Manage PD course offerings, schedules, locations, instructors, and approval processes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Register online, track credits and recertification, and manage their own PD plan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Track and report PD credits and recertification data at the individual, school, and district level 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Align PD to student learning standards, professional teaching standards, school and district improvement goals, and competency frameworks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View site according to role: teacher, administrator, activity </a:t>
            </a:r>
            <a:r>
              <a:rPr lang="en-US" dirty="0" smtClean="0">
                <a:sym typeface="Verdana" charset="0"/>
              </a:rPr>
              <a:t>facilitator, </a:t>
            </a:r>
            <a:r>
              <a:rPr lang="en-US" dirty="0">
                <a:sym typeface="Verdana" charset="0"/>
              </a:rPr>
              <a:t>or system administrator</a:t>
            </a:r>
          </a:p>
          <a:p>
            <a:pPr marL="179347" lvl="1" indent="-177758" eaLnBrk="1" hangingPunct="1">
              <a:spcAft>
                <a:spcPct val="40000"/>
              </a:spcAft>
              <a:buFont typeface="Verdana" charset="0"/>
              <a:buChar char="-"/>
              <a:defRPr/>
            </a:pPr>
            <a:endParaRPr lang="en-US" dirty="0">
              <a:sym typeface="Verdana" charset="0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1567867" y="990600"/>
            <a:ext cx="5133070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7" tIns="45705" rIns="91407" bIns="45705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9pPr>
          </a:lstStyle>
          <a:p>
            <a:pPr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</a:rPr>
              <a:t>The Educator Development Solution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80" y="1334988"/>
            <a:ext cx="9066307" cy="47729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027612" y="395288"/>
            <a:ext cx="4279901" cy="900112"/>
          </a:xfrm>
        </p:spPr>
        <p:txBody>
          <a:bodyPr/>
          <a:lstStyle/>
          <a:p>
            <a:r>
              <a:rPr lang="en-US" altLang="en-US" dirty="0" smtClean="0">
                <a:ea typeface="MS PGothic" pitchFamily="34" charset="-128"/>
              </a:rPr>
              <a:t>Navigate in PD Planner</a:t>
            </a:r>
          </a:p>
        </p:txBody>
      </p:sp>
      <p:sp>
        <p:nvSpPr>
          <p:cNvPr id="157699" name="Content Placeholder 3"/>
          <p:cNvSpPr>
            <a:spLocks noGrp="1"/>
          </p:cNvSpPr>
          <p:nvPr>
            <p:ph sz="half" idx="1"/>
          </p:nvPr>
        </p:nvSpPr>
        <p:spPr>
          <a:xfrm>
            <a:off x="541561" y="3589734"/>
            <a:ext cx="5170213" cy="1660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376429" indent="-376429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ea typeface="MS PGothic" pitchFamily="34" charset="-128"/>
              </a:rPr>
              <a:t>Click </a:t>
            </a:r>
            <a:r>
              <a:rPr lang="en-US" altLang="en-US" sz="1800" b="1" dirty="0" smtClean="0">
                <a:ea typeface="MS PGothic" pitchFamily="34" charset="-128"/>
              </a:rPr>
              <a:t>Educator Development </a:t>
            </a:r>
            <a:r>
              <a:rPr lang="en-US" altLang="en-US" sz="1800" dirty="0" smtClean="0">
                <a:ea typeface="MS PGothic" pitchFamily="34" charset="-128"/>
              </a:rPr>
              <a:t>to access a dashboard of shortcuts</a:t>
            </a:r>
          </a:p>
          <a:p>
            <a:pPr marL="376429" indent="-376429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ea typeface="MS PGothic" pitchFamily="34" charset="-128"/>
              </a:rPr>
              <a:t>Available links vary by role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Viewing My PD Profile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7813" y="1303734"/>
            <a:ext cx="8994985" cy="946547"/>
          </a:xfrm>
          <a:prstGeom prst="rect">
            <a:avLst/>
          </a:prstGeom>
        </p:spPr>
        <p:txBody>
          <a:bodyPr lIns="91407" tIns="45705" rIns="91407" bIns="45705"/>
          <a:lstStyle/>
          <a:p>
            <a:pPr marL="377084" lvl="2" indent="-377084" eaLnBrk="0" hangingPunct="0">
              <a:spcBef>
                <a:spcPts val="1326"/>
              </a:spcBef>
              <a:buFontTx/>
              <a:buChar char="•"/>
              <a:defRPr/>
            </a:pPr>
            <a:r>
              <a:rPr lang="en-US" kern="0" dirty="0">
                <a:latin typeface="Verdana"/>
                <a:ea typeface="ＭＳ Ｐゴシック"/>
                <a:cs typeface="Arial"/>
                <a:sym typeface="Verdana" charset="0"/>
              </a:rPr>
              <a:t>Print workshop certificates, recertification summary</a:t>
            </a:r>
          </a:p>
          <a:p>
            <a:pPr marL="377084" lvl="2" indent="-377084" eaLnBrk="0" hangingPunct="0">
              <a:spcBef>
                <a:spcPts val="1326"/>
              </a:spcBef>
              <a:buFontTx/>
              <a:buChar char="•"/>
              <a:defRPr/>
            </a:pPr>
            <a:r>
              <a:rPr lang="en-US" kern="0" dirty="0">
                <a:latin typeface="Verdana"/>
                <a:ea typeface="ＭＳ Ｐゴシック"/>
                <a:cs typeface="Arial"/>
                <a:sym typeface="Verdana" charset="0"/>
              </a:rPr>
              <a:t>View upcoming and past activities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782" y="2438922"/>
            <a:ext cx="8808824" cy="36098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2" y="228600"/>
            <a:ext cx="3833236" cy="83715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Setting Goals</a:t>
            </a:r>
          </a:p>
        </p:txBody>
      </p:sp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684212" y="1121866"/>
            <a:ext cx="8513867" cy="375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/>
          <a:p>
            <a:pPr marL="377084" indent="-377084" eaLnBrk="0" hangingPunct="0">
              <a:spcBef>
                <a:spcPts val="1326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ja-JP" dirty="0" smtClean="0">
                <a:latin typeface="Verdana"/>
                <a:ea typeface="ＭＳ Ｐゴシック" charset="0"/>
                <a:cs typeface="Verdana"/>
                <a:sym typeface="Verdana" charset="0"/>
              </a:rPr>
              <a:t>Official </a:t>
            </a:r>
            <a:r>
              <a:rPr lang="en-US" altLang="ja-JP" dirty="0">
                <a:latin typeface="Verdana"/>
                <a:ea typeface="ＭＳ Ｐゴシック" charset="0"/>
                <a:cs typeface="Verdana"/>
                <a:sym typeface="Verdana" charset="0"/>
              </a:rPr>
              <a:t>goals go into your PD plan and get submitted for approval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Personal goals may be added to the PD Goals tab in the PD Profile</a:t>
            </a:r>
          </a:p>
          <a:p>
            <a:pPr marL="577399" lvl="1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You can locate activities related to those goals and continue to revise as needed. 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Official and personal goals may match, but do not have to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Districts implementing the full EDS suite may use Professional Growth Plans (PGPs) instead of the PD plan or PD goal features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2" y="228600"/>
            <a:ext cx="4545243" cy="67865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Personal PD Goals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825639" y="5410275"/>
            <a:ext cx="7178098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5" rIns="91407" bIns="4570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a typeface="MS PGothic" pitchFamily="34" charset="-128"/>
              </a:rPr>
              <a:t>Can align to a standard or content area</a:t>
            </a:r>
          </a:p>
        </p:txBody>
      </p:sp>
      <p:pic>
        <p:nvPicPr>
          <p:cNvPr id="163845" name="Picture 1029" descr="Screen shot 2013-09-09 at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5756" y="1446609"/>
            <a:ext cx="7312279" cy="36433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1412" y="228600"/>
            <a:ext cx="4327651" cy="11430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Verdana" pitchFamily="34" charset="0"/>
                <a:ea typeface="MS PGothic" pitchFamily="34" charset="-128"/>
              </a:rPr>
              <a:t>PD Plans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6546" y="1535906"/>
            <a:ext cx="2895174" cy="45720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Each goal should be associated with a standard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77" y="1418705"/>
            <a:ext cx="6153000" cy="38855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Activity Catalog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734" y="1125141"/>
            <a:ext cx="8994985" cy="50787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MS PGothic" pitchFamily="34" charset="-128"/>
              </a:rPr>
              <a:t>Activity Catalog</a:t>
            </a:r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04" y="1252389"/>
            <a:ext cx="6260588" cy="48901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 for Activities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5639" y="3962400"/>
            <a:ext cx="8417159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sx="999" sy="999" algn="ctr" rotWithShape="0">
              <a:schemeClr val="bg1">
                <a:alpha val="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Register for </a:t>
            </a:r>
            <a:r>
              <a:rPr lang="ja-JP" altLang="en-US">
                <a:ea typeface="MS PGothic" pitchFamily="34" charset="-128"/>
              </a:rPr>
              <a:t>‘</a:t>
            </a:r>
            <a:r>
              <a:rPr lang="en-US" altLang="ja-JP" dirty="0">
                <a:ea typeface="MS PGothic" pitchFamily="34" charset="-128"/>
              </a:rPr>
              <a:t>open</a:t>
            </a:r>
            <a:r>
              <a:rPr lang="ja-JP" altLang="en-US">
                <a:ea typeface="MS PGothic" pitchFamily="34" charset="-128"/>
              </a:rPr>
              <a:t>’</a:t>
            </a:r>
            <a:r>
              <a:rPr lang="en-US" altLang="ja-JP" dirty="0">
                <a:ea typeface="MS PGothic" pitchFamily="34" charset="-128"/>
              </a:rPr>
              <a:t> sections in the catalog </a:t>
            </a:r>
          </a:p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Activities may require approval or have prerequisites </a:t>
            </a:r>
          </a:p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Can be registered or recommended for an activity by someone else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9618" y="1371824"/>
            <a:ext cx="5658584" cy="2456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1_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BA0CAE06FCE44A16A90C7EAD7EC12" ma:contentTypeVersion="16" ma:contentTypeDescription="Create a new document." ma:contentTypeScope="" ma:versionID="f9ca33fc39dd35676312e3828fe4e72d">
  <xsd:schema xmlns:xsd="http://www.w3.org/2001/XMLSchema" xmlns:p="http://schemas.microsoft.com/office/2006/metadata/properties" xmlns:ns2="440eba90-758f-4fba-856c-97b74c236e8a" targetNamespace="http://schemas.microsoft.com/office/2006/metadata/properties" ma:root="true" ma:fieldsID="ab07366145579b1b465d48e1001cdca7" ns2:_="">
    <xsd:import namespace="440eba90-758f-4fba-856c-97b74c236e8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Owner" minOccurs="0"/>
                <xsd:element ref="ns2:Status" minOccurs="0"/>
                <xsd:element ref="ns2:Client" minOccurs="0"/>
                <xsd:element ref="ns2:Prod" minOccurs="0"/>
                <xsd:element ref="ns2:VER" minOccurs="0"/>
                <xsd:element ref="ns2:v14P_x003f_" minOccurs="0"/>
                <xsd:element ref="ns2:Cust_x003f_" minOccurs="0"/>
                <xsd:element ref="ns2:DocTyp" minOccurs="0"/>
                <xsd:element ref="ns2:Forma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0eba90-758f-4fba-856c-97b74c236e8a" elementFormDefault="qualified">
    <xsd:import namespace="http://schemas.microsoft.com/office/2006/documentManagement/types"/>
    <xsd:element name="Description0" ma:index="2" nillable="true" ma:displayName="Description" ma:internalName="Description0">
      <xsd:simpleType>
        <xsd:restriction base="dms:Note"/>
      </xsd:simpleType>
    </xsd:element>
    <xsd:element name="Owner" ma:index="3" nillable="true" ma:displayName="Owner" ma:default="Amy C" ma:format="Dropdown" ma:internalName="Owner">
      <xsd:simpleType>
        <xsd:restriction base="dms:Choice">
          <xsd:enumeration value="Amy C"/>
          <xsd:enumeration value="SN4PS"/>
          <xsd:enumeration value="Beth"/>
          <xsd:enumeration value="Jeff"/>
          <xsd:enumeration value="Kathy"/>
          <xsd:enumeration value="Lauren"/>
          <xsd:enumeration value="Jennifer C"/>
          <xsd:enumeration value="Jennifer L"/>
          <xsd:enumeration value="Jodie"/>
          <xsd:enumeration value="Kim"/>
          <xsd:enumeration value="Lindsay"/>
          <xsd:enumeration value="Liz"/>
          <xsd:enumeration value="Marty"/>
          <xsd:enumeration value="Max"/>
          <xsd:enumeration value="Merrick"/>
          <xsd:enumeration value="Other"/>
        </xsd:restriction>
      </xsd:simpleType>
    </xsd:element>
    <xsd:element name="Status" ma:index="4" nillable="true" ma:displayName="Status" ma:default="" ma:format="Dropdown" ma:internalName="Status">
      <xsd:simpleType>
        <xsd:restriction base="dms:Choice">
          <xsd:enumeration value="Rough"/>
          <xsd:enumeration value="Draft"/>
          <xsd:enumeration value="In Review"/>
          <xsd:enumeration value="Final"/>
          <xsd:enumeration value="Priority"/>
          <xsd:enumeration value="Bug Hold Up"/>
          <xsd:enumeration value="No Data"/>
          <xsd:enumeration value="Archive"/>
          <xsd:enumeration value="Hold/Not Critical"/>
          <xsd:enumeration value="Add Revision to Binder"/>
          <xsd:enumeration value="Needs PDF"/>
          <xsd:enumeration value="Source"/>
        </xsd:restriction>
      </xsd:simpleType>
    </xsd:element>
    <xsd:element name="Client" ma:index="5" nillable="true" ma:displayName="Client" ma:default="GEN" ma:description="To add new client, look in timesheet for code. if missing, contact Olga." ma:format="Dropdown" ma:internalName="Client">
      <xsd:simpleType>
        <xsd:restriction base="dms:Choice">
          <xsd:enumeration value="GEN"/>
          <xsd:enumeration value="DEM"/>
          <xsd:enumeration value="MAS"/>
          <xsd:enumeration value="PSC"/>
          <xsd:enumeration value="INT"/>
          <xsd:enumeration value="ABQ"/>
          <xsd:enumeration value="ALB"/>
          <xsd:enumeration value="ATL"/>
          <xsd:enumeration value="AUS"/>
          <xsd:enumeration value="CAV"/>
          <xsd:enumeration value="CED"/>
          <xsd:enumeration value="CHI"/>
          <xsd:enumeration value="CLE"/>
          <xsd:enumeration value="COL"/>
          <xsd:enumeration value="CPC"/>
          <xsd:enumeration value="CRO"/>
          <xsd:enumeration value="CRS"/>
          <xsd:enumeration value="DCO"/>
          <xsd:enumeration value="DEN"/>
          <xsd:enumeration value="EDW"/>
          <xsd:enumeration value="FLA"/>
          <xsd:enumeration value="FRE"/>
          <xsd:enumeration value="FUL"/>
          <xsd:enumeration value="GSC"/>
          <xsd:enumeration value="GCK"/>
          <xsd:enumeration value="HAR"/>
          <xsd:enumeration value="HEN"/>
          <xsd:enumeration value="IDH"/>
          <xsd:enumeration value="ING"/>
          <xsd:enumeration value="JUD"/>
          <xsd:enumeration value="KNT"/>
          <xsd:enumeration value="MES"/>
          <xsd:enumeration value="MID"/>
          <xsd:enumeration value="NAS"/>
          <xsd:enumeration value="NER"/>
          <xsd:enumeration value="NHV"/>
          <xsd:enumeration value="NOF"/>
          <xsd:enumeration value="NOS"/>
          <xsd:enumeration value="NPN"/>
          <xsd:enumeration value="NWA"/>
          <xsd:enumeration value="NWT"/>
          <xsd:enumeration value="NYC"/>
          <xsd:enumeration value="PHL"/>
          <xsd:enumeration value="RCL"/>
          <xsd:enumeration value="TEM"/>
          <xsd:enumeration value="TEX"/>
          <xsd:enumeration value="VAB"/>
          <xsd:enumeration value="WIL"/>
          <xsd:enumeration value="WTA"/>
          <xsd:enumeration value="YSL"/>
        </xsd:restriction>
      </xsd:simpleType>
    </xsd:element>
    <xsd:element name="Prod" ma:index="6" nillable="true" ma:displayName="Prod" ma:default="" ma:format="Dropdown" ma:internalName="Prod">
      <xsd:simpleType>
        <xsd:restriction base="dms:Choice">
          <xsd:enumeration value="Intro"/>
          <xsd:enumeration value="AC"/>
          <xsd:enumeration value="AD"/>
          <xsd:enumeration value="AL"/>
          <xsd:enumeration value="AN"/>
          <xsd:enumeration value="AS"/>
          <xsd:enumeration value="AE"/>
          <xsd:enumeration value="AZ"/>
          <xsd:enumeration value="CMD"/>
          <xsd:enumeration value="CP"/>
          <xsd:enumeration value="GB"/>
          <xsd:enumeration value="GS"/>
          <xsd:enumeration value="KP"/>
          <xsd:enumeration value="MS"/>
          <xsd:enumeration value="OU"/>
          <xsd:enumeration value="PDP"/>
          <xsd:enumeration value="RS"/>
          <xsd:enumeration value="SB"/>
          <xsd:enumeration value="SC"/>
          <xsd:enumeration value="SIS"/>
          <xsd:enumeration value="Data"/>
          <xsd:enumeration value="Admin"/>
          <xsd:enumeration value="User"/>
          <xsd:enumeration value="Other"/>
        </xsd:restriction>
      </xsd:simpleType>
    </xsd:element>
    <xsd:element name="VER" ma:index="7" nillable="true" ma:displayName="VER" ma:default="" ma:format="Dropdown" ma:internalName="VER">
      <xsd:simpleType>
        <xsd:restriction base="dms:Choice">
          <xsd:enumeration value="14"/>
          <xsd:enumeration value="12"/>
          <xsd:enumeration value="11"/>
          <xsd:enumeration value="10.5"/>
          <xsd:enumeration value="10.1"/>
          <xsd:enumeration value="10"/>
          <xsd:enumeration value="4.0"/>
          <xsd:enumeration value="9.5"/>
          <xsd:enumeration value="9.1"/>
          <xsd:enumeration value="9.0"/>
          <xsd:enumeration value="8.5"/>
          <xsd:enumeration value="8.0"/>
          <xsd:enumeration value="7.0"/>
          <xsd:enumeration value="7.1"/>
          <xsd:enumeration value="7.5"/>
          <xsd:enumeration value="6.5"/>
          <xsd:enumeration value="6.0"/>
          <xsd:enumeration value="2.0"/>
          <xsd:enumeration value="1.0"/>
        </xsd:restriction>
      </xsd:simpleType>
    </xsd:element>
    <xsd:element name="v14P_x003f_" ma:index="8" nillable="true" ma:displayName="v14P?" ma:default="0" ma:internalName="v14P_x003f_">
      <xsd:simpleType>
        <xsd:restriction base="dms:Boolean"/>
      </xsd:simpleType>
    </xsd:element>
    <xsd:element name="Cust_x003f_" ma:index="9" nillable="true" ma:displayName="Cust?" ma:default="0" ma:internalName="Cust_x003f_">
      <xsd:simpleType>
        <xsd:restriction base="dms:Boolean"/>
      </xsd:simpleType>
    </xsd:element>
    <xsd:element name="DocTyp" ma:index="10" nillable="true" ma:displayName="DocTyp" ma:default="" ma:format="Dropdown" ma:internalName="DocTyp">
      <xsd:simpleType>
        <xsd:restriction base="dms:Choice">
          <xsd:enumeration value="GP"/>
          <xsd:enumeration value="IG"/>
          <xsd:enumeration value="AGD"/>
          <xsd:enumeration value="BI"/>
          <xsd:enumeration value="DCT"/>
          <xsd:enumeration value="DD"/>
          <xsd:enumeration value="IMP"/>
          <xsd:enumeration value="FO"/>
          <xsd:enumeration value="PI"/>
          <xsd:enumeration value="PS"/>
          <xsd:enumeration value="QS"/>
          <xsd:enumeration value="QU"/>
          <xsd:enumeration value="RE"/>
          <xsd:enumeration value="RP"/>
          <xsd:enumeration value="SC"/>
          <xsd:enumeration value="ST"/>
          <xsd:enumeration value="TC"/>
          <xsd:enumeration value="TI"/>
          <xsd:enumeration value="TM"/>
          <xsd:enumeration value="UG"/>
          <xsd:enumeration value="Other"/>
        </xsd:restriction>
      </xsd:simpleType>
    </xsd:element>
    <xsd:element name="Format" ma:index="11" nillable="true" ma:displayName="Format" ma:default="Word" ma:format="Dropdown" ma:internalName="Format">
      <xsd:simpleType>
        <xsd:restriction base="dms:Choice">
          <xsd:enumeration value="Word"/>
          <xsd:enumeration value="Excel"/>
          <xsd:enumeration value="PPT"/>
          <xsd:enumeration value="PDF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Cust_x003f_ xmlns="440eba90-758f-4fba-856c-97b74c236e8a">false</Cust_x003f_>
    <Description0 xmlns="440eba90-758f-4fba-856c-97b74c236e8a" xsi:nil="true"/>
    <Owner xmlns="440eba90-758f-4fba-856c-97b74c236e8a">Amy C</Owner>
    <Client xmlns="440eba90-758f-4fba-856c-97b74c236e8a">GEN</Client>
    <DocTyp xmlns="440eba90-758f-4fba-856c-97b74c236e8a" xsi:nil="true"/>
    <Prod xmlns="440eba90-758f-4fba-856c-97b74c236e8a" xsi:nil="true"/>
    <v14P_x003f_ xmlns="440eba90-758f-4fba-856c-97b74c236e8a">false</v14P_x003f_>
    <Format xmlns="440eba90-758f-4fba-856c-97b74c236e8a">Word</Format>
    <Status xmlns="440eba90-758f-4fba-856c-97b74c236e8a" xsi:nil="true"/>
    <VER xmlns="440eba90-758f-4fba-856c-97b74c236e8a" xsi:nil="true"/>
  </documentManagement>
</p:properties>
</file>

<file path=customXml/itemProps1.xml><?xml version="1.0" encoding="utf-8"?>
<ds:datastoreItem xmlns:ds="http://schemas.openxmlformats.org/officeDocument/2006/customXml" ds:itemID="{993B1E4B-FA3F-4083-99C9-C0CBBA6764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8A9DD2-03A5-436A-A87A-158579449EC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F3C1AEB-FFDA-481B-A546-142DA700D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eba90-758f-4fba-856c-97b74c236e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0A366A0-E67E-4319-9E65-C0EA0342C7C6}">
  <ds:schemaRefs>
    <ds:schemaRef ds:uri="http://schemas.microsoft.com/office/2006/metadata/properties"/>
    <ds:schemaRef ds:uri="440eba90-758f-4fba-856c-97b74c236e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727</Words>
  <Application>Microsoft Office PowerPoint</Application>
  <PresentationFormat>Custom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1_Custom Design</vt:lpstr>
      <vt:lpstr>What is PD Planner? </vt:lpstr>
      <vt:lpstr>Navigate in PD Planner</vt:lpstr>
      <vt:lpstr>Viewing My PD Profile</vt:lpstr>
      <vt:lpstr>Setting Goals</vt:lpstr>
      <vt:lpstr>Personal PD Goals</vt:lpstr>
      <vt:lpstr>PD Plans</vt:lpstr>
      <vt:lpstr>Activity Catalog</vt:lpstr>
      <vt:lpstr>Activity Catalog</vt:lpstr>
      <vt:lpstr>Register for Activities</vt:lpstr>
    </vt:vector>
  </TitlesOfParts>
  <Company>Pearson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Classrooms</dc:title>
  <dc:creator>Julie Albanese</dc:creator>
  <cp:lastModifiedBy>Beth Klineman</cp:lastModifiedBy>
  <cp:revision>127</cp:revision>
  <cp:lastPrinted>2012-06-28T18:17:49Z</cp:lastPrinted>
  <dcterms:created xsi:type="dcterms:W3CDTF">2011-03-04T16:01:26Z</dcterms:created>
  <dcterms:modified xsi:type="dcterms:W3CDTF">2013-11-25T21:02:18Z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