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86" r:id="rId5"/>
    <p:sldMasterId id="2147483798" r:id="rId6"/>
  </p:sldMasterIdLst>
  <p:notesMasterIdLst>
    <p:notesMasterId r:id="rId35"/>
  </p:notesMasterIdLst>
  <p:handoutMasterIdLst>
    <p:handoutMasterId r:id="rId36"/>
  </p:handoutMasterIdLst>
  <p:sldIdLst>
    <p:sldId id="385" r:id="rId7"/>
    <p:sldId id="386" r:id="rId8"/>
    <p:sldId id="388" r:id="rId9"/>
    <p:sldId id="389" r:id="rId10"/>
    <p:sldId id="390" r:id="rId11"/>
    <p:sldId id="391" r:id="rId12"/>
    <p:sldId id="392" r:id="rId13"/>
    <p:sldId id="394" r:id="rId14"/>
    <p:sldId id="395" r:id="rId15"/>
    <p:sldId id="396" r:id="rId16"/>
    <p:sldId id="397" r:id="rId17"/>
    <p:sldId id="399" r:id="rId18"/>
    <p:sldId id="400" r:id="rId19"/>
    <p:sldId id="401" r:id="rId20"/>
    <p:sldId id="402" r:id="rId21"/>
    <p:sldId id="404" r:id="rId22"/>
    <p:sldId id="405" r:id="rId23"/>
    <p:sldId id="406" r:id="rId24"/>
    <p:sldId id="407" r:id="rId25"/>
    <p:sldId id="412" r:id="rId26"/>
    <p:sldId id="413" r:id="rId27"/>
    <p:sldId id="415" r:id="rId28"/>
    <p:sldId id="416" r:id="rId29"/>
    <p:sldId id="417" r:id="rId30"/>
    <p:sldId id="419" r:id="rId31"/>
    <p:sldId id="423" r:id="rId32"/>
    <p:sldId id="425" r:id="rId33"/>
    <p:sldId id="426" r:id="rId34"/>
  </p:sldIdLst>
  <p:sldSz cx="9902825" cy="6858000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  <a:srgbClr val="008B5D"/>
    <a:srgbClr val="ED6B06"/>
    <a:srgbClr val="FBF5EA"/>
    <a:srgbClr val="F9EED8"/>
    <a:srgbClr val="FFFFFF"/>
    <a:srgbClr val="292F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27" autoAdjust="0"/>
    <p:restoredTop sz="89781" autoAdjust="0"/>
  </p:normalViewPr>
  <p:slideViewPr>
    <p:cSldViewPr>
      <p:cViewPr>
        <p:scale>
          <a:sx n="50" d="100"/>
          <a:sy n="50" d="100"/>
        </p:scale>
        <p:origin x="-1824" y="-624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pPr>
              <a:defRPr/>
            </a:pPr>
            <a:fld id="{05AD315B-F416-468A-8869-52C08CB5A144}" type="datetimeFigureOut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pPr>
              <a:defRPr/>
            </a:pPr>
            <a:fld id="{60E3C073-F111-472C-B1F1-AB5D852E2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692150"/>
            <a:ext cx="4991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084C6015-D1D8-4E7C-8089-C6EDBD7A3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10CE04E-2343-4624-88D1-90163C931EC6}" type="slidenum">
              <a:rPr lang="en-US" altLang="en-US">
                <a:latin typeface="Times New Roman" pitchFamily="18" charset="0"/>
              </a:rPr>
              <a:pPr/>
              <a:t>1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692150"/>
            <a:ext cx="4991100" cy="3457575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b="1" smtClean="0">
                <a:latin typeface="Verdana" pitchFamily="34" charset="0"/>
              </a:rPr>
              <a:t>Key Messages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 Web-based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 Comprehensive solution for managing employee professional development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 Aligns PD to district strategic objectives and school improvement goals 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 Using participation and cost data, helps district analyze return on investment by comparing PD data to student achievement 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Highly configurable – you may not be using all the features described</a:t>
            </a:r>
          </a:p>
          <a:p>
            <a:pPr eaLnBrk="1" hangingPunct="1"/>
            <a:endParaRPr lang="en-US" altLang="en-US" smtClean="0">
              <a:latin typeface="Verdana" pitchFamily="34" charset="0"/>
            </a:endParaRPr>
          </a:p>
          <a:p>
            <a:pPr eaLnBrk="1" hangingPunct="1"/>
            <a:r>
              <a:rPr lang="en-US" altLang="en-US" b="1" smtClean="0">
                <a:latin typeface="Verdana" pitchFamily="34" charset="0"/>
              </a:rPr>
              <a:t>Items to Highlight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Through integration with the other modules in Schoolnet, PD Planner can help districts measure its impact on achievement 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Training and employee profile data can assist in recertification (state licensure) and Highly Qualified Educator (NCLB) reporting </a:t>
            </a:r>
          </a:p>
          <a:p>
            <a:pPr eaLnBrk="1" hangingPunct="1"/>
            <a:endParaRPr lang="en-US" altLang="en-US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18D9269-A1DD-4784-8FA5-4660FB909C92}" type="slidenum">
              <a:rPr lang="en-US" altLang="en-US">
                <a:latin typeface="Times New Roman" pitchFamily="18" charset="0"/>
              </a:rPr>
              <a:pPr/>
              <a:t>10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692150"/>
            <a:ext cx="4991100" cy="3457575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When you click on an activity you can see the activity detail and have the option to register. If session is full, can get on waitlist – if a user drops out, first waitlisted user is automatically registered and gets an email (in some districts this feature is disabled).</a:t>
            </a:r>
          </a:p>
          <a:p>
            <a:pPr eaLnBrk="1" hangingPunct="1"/>
            <a:endParaRPr lang="en-US" altLang="en-US" smtClean="0">
              <a:latin typeface="Arial" pitchFamily="34" charset="0"/>
            </a:endParaRP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Some activities my be ‘on demand’ online and not associated with a date.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Choose some examples from the ice breaker to illustrate these terms. In PDP, you register for a SECTION.</a:t>
            </a:r>
          </a:p>
          <a:p>
            <a:endParaRPr lang="en-US" altLang="en-US" smtClean="0">
              <a:latin typeface="Verdana" pitchFamily="34" charset="0"/>
            </a:endParaRPr>
          </a:p>
          <a:p>
            <a:r>
              <a:rPr lang="en-US" altLang="en-US" smtClean="0">
                <a:latin typeface="Verdana" pitchFamily="34" charset="0"/>
              </a:rPr>
              <a:t>For example, if a college calculus class was held only once per week on Wednesday nights from 6:00 – 9:00:</a:t>
            </a:r>
          </a:p>
          <a:p>
            <a:pPr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 College Algebra would be the </a:t>
            </a:r>
            <a:r>
              <a:rPr lang="en-US" altLang="en-US" i="1" smtClean="0">
                <a:latin typeface="Verdana" pitchFamily="34" charset="0"/>
              </a:rPr>
              <a:t>activity</a:t>
            </a:r>
            <a:r>
              <a:rPr lang="en-US" altLang="en-US" smtClean="0">
                <a:latin typeface="Verdana" pitchFamily="34" charset="0"/>
              </a:rPr>
              <a:t>.</a:t>
            </a:r>
          </a:p>
          <a:p>
            <a:pPr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 This particular </a:t>
            </a:r>
            <a:r>
              <a:rPr lang="en-US" altLang="en-US" i="1" smtClean="0">
                <a:latin typeface="Verdana" pitchFamily="34" charset="0"/>
              </a:rPr>
              <a:t>section </a:t>
            </a:r>
            <a:r>
              <a:rPr lang="en-US" altLang="en-US" smtClean="0">
                <a:latin typeface="Verdana" pitchFamily="34" charset="0"/>
              </a:rPr>
              <a:t>of the class was offered from 6:00 – 9:00 on Wednesday nights. Other groups of people might take the same class on Tuesdays in another section.</a:t>
            </a:r>
          </a:p>
          <a:p>
            <a:pPr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 Each meeting of the class is a </a:t>
            </a:r>
            <a:r>
              <a:rPr lang="en-US" altLang="en-US" i="1" smtClean="0">
                <a:latin typeface="Verdana" pitchFamily="34" charset="0"/>
              </a:rPr>
              <a:t>session</a:t>
            </a:r>
            <a:r>
              <a:rPr lang="en-US" altLang="en-US" smtClean="0">
                <a:latin typeface="Verdana" pitchFamily="34" charset="0"/>
              </a:rPr>
              <a:t>. For a 12-week semester, the section of the class that meets for 3 hours straight would only have 12 sessions, while the section that meets 3 times per week would have 36 sessions.</a:t>
            </a:r>
          </a:p>
          <a:p>
            <a:endParaRPr lang="en-US" altLang="en-US" smtClean="0">
              <a:latin typeface="Verdana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DE03868-C4B3-4FFD-8E78-3D407C53269D}" type="slidenum">
              <a:rPr lang="en-US" altLang="en-US">
                <a:latin typeface="Times New Roman" pitchFamily="18" charset="0"/>
              </a:rPr>
              <a:pPr/>
              <a:t>11</a:t>
            </a:fld>
            <a:endParaRPr lang="en-US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Not all districts implement requesting credit for external activities.</a:t>
            </a:r>
          </a:p>
          <a:p>
            <a:endParaRPr lang="en-US" altLang="en-US" smtClean="0">
              <a:latin typeface="Verdana" pitchFamily="34" charset="0"/>
            </a:endParaRPr>
          </a:p>
          <a:p>
            <a:r>
              <a:rPr lang="en-US" altLang="en-US" smtClean="0">
                <a:latin typeface="Verdana" pitchFamily="34" charset="0"/>
              </a:rPr>
              <a:t>Pre-approval can be used to </a:t>
            </a:r>
          </a:p>
          <a:p>
            <a:endParaRPr lang="en-US" altLang="en-US" smtClean="0">
              <a:latin typeface="Verdana" pitchFamily="34" charset="0"/>
            </a:endParaRPr>
          </a:p>
          <a:p>
            <a:r>
              <a:rPr lang="en-US" altLang="en-US" smtClean="0">
                <a:latin typeface="Verdana" pitchFamily="34" charset="0"/>
              </a:rPr>
              <a:t>Give example: Teacher goes to a conference or takes a class at local university. He or she may then request that credit be tracked in the PD Planner. </a:t>
            </a: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3F4424B-ABC6-4D81-955D-D3D8215EBBAE}" type="slidenum">
              <a:rPr lang="en-US" altLang="en-US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02178D9-949F-47AF-92AE-CB7B68A84AB4}" type="slidenum">
              <a:rPr lang="en-US" altLang="en-US">
                <a:latin typeface="Times New Roman" pitchFamily="18" charset="0"/>
              </a:rPr>
              <a:pPr/>
              <a:t>13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Verdana" pitchFamily="34" charset="0"/>
              </a:rPr>
              <a:t>Depending on configuration, facilitators may not be able to submit final credit.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Users who are tagged as facilitators have an extra tab in their PD Profile with upcoming and past activities.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Distinguish between a trainer and the facilitator</a:t>
            </a:r>
          </a:p>
          <a:p>
            <a:r>
              <a:rPr lang="en-US" altLang="en-US" smtClean="0">
                <a:latin typeface="Verdana" pitchFamily="34" charset="0"/>
              </a:rPr>
              <a:t>Demonstrate what you can do from this screen: register, add walkins, sign-in sheets, email, take attendance.</a:t>
            </a: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7639899-ED03-4DCF-8483-C8CD714BBB63}" type="slidenum">
              <a:rPr lang="en-US" altLang="en-US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This is at the activity, not section level.</a:t>
            </a: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493D5A5-04D4-478E-B94B-D0AC81397351}" type="slidenum">
              <a:rPr lang="en-US" altLang="en-US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Remind participants of difference between a section, session, and activity.</a:t>
            </a:r>
          </a:p>
          <a:p>
            <a:endParaRPr lang="en-US" altLang="en-US" smtClean="0">
              <a:latin typeface="Verdana" pitchFamily="34" charset="0"/>
            </a:endParaRPr>
          </a:p>
          <a:p>
            <a:r>
              <a:rPr lang="en-US" altLang="en-US" smtClean="0">
                <a:latin typeface="Verdana" pitchFamily="34" charset="0"/>
              </a:rPr>
              <a:t>Some districts may choose to disable proposals</a:t>
            </a: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2319AE3-11A9-4C80-B136-2F8343EA53F6}" type="slidenum">
              <a:rPr lang="en-US" altLang="en-US">
                <a:latin typeface="Times New Roman" pitchFamily="18" charset="0"/>
              </a:rPr>
              <a:pPr/>
              <a:t>16</a:t>
            </a:fld>
            <a:endParaRPr lang="en-US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4B5E9B7-F846-4F9D-B0C2-AE8398FA8803}" type="slidenum">
              <a:rPr lang="en-US" altLang="en-US">
                <a:latin typeface="Times New Roman" pitchFamily="18" charset="0"/>
              </a:rPr>
              <a:pPr/>
              <a:t>18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Verdana" pitchFamily="34" charset="0"/>
              </a:rPr>
              <a:t>Explain that you should only select Yes for a school-based activity </a:t>
            </a:r>
            <a:r>
              <a:rPr lang="en-US" altLang="ja-JP" smtClean="0">
                <a:latin typeface="Verdana" pitchFamily="34" charset="0"/>
              </a:rPr>
              <a:t>when you want to create a matching section at every single school for a district-wide PD day. (This only appears for district level users.)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Demonstrate how to add an activity. Be sure to talk about the importance of linking it to a PD standard.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System operators can create new resource types. Can delete only if no resources are aligned to category</a:t>
            </a: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6AE54B0-C789-4A78-BB2B-ED823B7C296D}" type="slidenum">
              <a:rPr lang="en-US" altLang="en-US"/>
              <a:pPr/>
              <a:t>19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BA38852-E699-42AA-A6A0-D032851B2D4F}" type="slidenum">
              <a:rPr lang="en-US" altLang="en-US">
                <a:latin typeface="Times New Roman" pitchFamily="18" charset="0"/>
              </a:rPr>
              <a:pPr/>
              <a:t>20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0F63B6E-0A4B-427F-BFEE-EC838B488B5E}" type="slidenum">
              <a:rPr lang="en-US" altLang="en-US">
                <a:latin typeface="Times New Roman" pitchFamily="18" charset="0"/>
              </a:rPr>
              <a:pPr/>
              <a:t>2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692150"/>
            <a:ext cx="4991100" cy="3457575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Verdana" pitchFamily="34" charset="0"/>
              </a:rPr>
              <a:t>(Depending on audience, may wish to skip this slide)</a:t>
            </a:r>
          </a:p>
          <a:p>
            <a:pPr eaLnBrk="1" hangingPunct="1"/>
            <a:endParaRPr lang="en-US" altLang="en-US" smtClean="0">
              <a:latin typeface="Verdana" pitchFamily="34" charset="0"/>
            </a:endParaRP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It may be easiest to think of features in chronological order by role.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BA1629C-232E-454D-804B-F40DEF45A633}" type="slidenum">
              <a:rPr lang="en-US" altLang="en-US">
                <a:latin typeface="Times New Roman" pitchFamily="18" charset="0"/>
              </a:rPr>
              <a:pPr/>
              <a:t>21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Verdana" pitchFamily="34" charset="0"/>
              </a:rPr>
              <a:t>Use initiatives to group together people who take workshops. You can automatically enroll all members of an initiative to a workshop and tie both workshops and people to initiatives (for instance, principals and nurses).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Ask the group for examples of potential initiatives in their district.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Also appears on dashboard.</a:t>
            </a: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E55352F-A325-46B4-A56F-A5BE668EB266}" type="slidenum">
              <a:rPr lang="en-US" altLang="en-US"/>
              <a:pPr/>
              <a:t>22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Show where to view submitted plans. Delete if district not using PD Plans.</a:t>
            </a: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08A73B3-629C-4EEB-AF26-8DA5096A6542}" type="slidenum">
              <a:rPr lang="en-US" altLang="en-US"/>
              <a:pPr/>
              <a:t>23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Verdana" pitchFamily="34" charset="0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FF5AF15-F932-4642-A149-6A0905680821}" type="slidenum">
              <a:rPr lang="en-US" altLang="en-US">
                <a:latin typeface="Times New Roman" pitchFamily="18" charset="0"/>
              </a:rPr>
              <a:pPr/>
              <a:t>25</a:t>
            </a:fld>
            <a:endParaRPr lang="en-US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7F493FF-8390-42E0-8C2C-9AE9F76503E5}" type="slidenum">
              <a:rPr lang="en-US" altLang="en-US">
                <a:latin typeface="Times New Roman" pitchFamily="18" charset="0"/>
              </a:rPr>
              <a:pPr/>
              <a:t>26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Verdana" pitchFamily="34" charset="0"/>
            </a:endParaRP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Demonstrate how to run. 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Have participants run a few.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State procedure varies – be sure to check ahead of time.</a:t>
            </a: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FCF19AC-2D8D-4B81-BC65-11D73635F6E2}" type="slidenum">
              <a:rPr lang="en-US" altLang="en-US"/>
              <a:pPr/>
              <a:t>27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Some decisions impact configuration (#2), others are policy issues. Information about archiving is in the Admin Guide.</a:t>
            </a:r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9BB94A7-44D2-4CCC-B649-AFD12D920559}" type="slidenum">
              <a:rPr lang="en-US" altLang="en-US">
                <a:latin typeface="Times New Roman" pitchFamily="18" charset="0"/>
              </a:rPr>
              <a:pPr/>
              <a:t>28</a:t>
            </a:fld>
            <a:endParaRPr lang="en-US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Have users explore the options on their dashboard. May see upcoming activities, links to evaluations for completed activities, activities recommended by an administrator, etc.</a:t>
            </a:r>
          </a:p>
          <a:p>
            <a:endParaRPr lang="en-US" altLang="en-US" smtClean="0">
              <a:latin typeface="Verdana" pitchFamily="34" charset="0"/>
            </a:endParaRPr>
          </a:p>
          <a:p>
            <a:r>
              <a:rPr lang="en-US" altLang="en-US" smtClean="0">
                <a:latin typeface="Verdana" pitchFamily="34" charset="0"/>
              </a:rPr>
              <a:t>Note – Add to Unified Calendar link only visible until clicked – will show up on My Calendar on the My Schoolnet page if that web part is available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559BBBA-7945-4083-9189-4C77C08B64A9}" type="slidenum">
              <a:rPr lang="en-US" altLang="en-US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Link on dashboard. Give participants time to look at their own profile to see what data is already available. </a:t>
            </a:r>
          </a:p>
          <a:p>
            <a:r>
              <a:rPr lang="en-US" altLang="en-US" smtClean="0">
                <a:latin typeface="Verdana" pitchFamily="34" charset="0"/>
              </a:rPr>
              <a:t>Recertification guidelines may be available.</a:t>
            </a:r>
          </a:p>
          <a:p>
            <a:endParaRPr lang="en-US" altLang="en-US" smtClean="0">
              <a:latin typeface="Verdana" pitchFamily="34" charset="0"/>
            </a:endParaRPr>
          </a:p>
          <a:p>
            <a:r>
              <a:rPr lang="en-US" altLang="en-US" smtClean="0">
                <a:latin typeface="Verdana" pitchFamily="34" charset="0"/>
              </a:rPr>
              <a:t>Some districts use the profile as a way to have employees check the accuracy of what is in their HR file. Some have developed an error notification process.</a:t>
            </a: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31B0E5B-80AA-4297-90A3-4FA9F5D3AB15}" type="slidenum">
              <a:rPr lang="en-US" altLang="en-US">
                <a:latin typeface="Times New Roman" pitchFamily="18" charset="0"/>
              </a:rPr>
              <a:pPr/>
              <a:t>4</a:t>
            </a:fld>
            <a:endParaRPr lang="en-US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6779C21-6EF6-42AC-B670-715117216535}" type="slidenum">
              <a:rPr lang="en-US" altLang="en-US">
                <a:latin typeface="Times New Roman" pitchFamily="18" charset="0"/>
              </a:rPr>
              <a:pPr/>
              <a:t>5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692150"/>
            <a:ext cx="4991100" cy="3457575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mtClean="0">
                <a:latin typeface="Verdana" pitchFamily="34" charset="0"/>
              </a:rPr>
              <a:t>Note to instructor:  Be aware of which of goal options are being utilized (if decision is already made, be sure to communicate)</a:t>
            </a:r>
          </a:p>
          <a:p>
            <a:pPr eaLnBrk="1" hangingPunct="1">
              <a:buFontTx/>
              <a:buChar char="•"/>
            </a:pPr>
            <a:endParaRPr lang="en-US" altLang="en-US" smtClean="0">
              <a:latin typeface="Verdana" pitchFamily="34" charset="0"/>
            </a:endParaRPr>
          </a:p>
          <a:p>
            <a:pPr eaLnBrk="1" hangingPunct="1"/>
            <a:endParaRPr lang="en-US" altLang="en-US" smtClean="0">
              <a:latin typeface="Verdana" pitchFamily="34" charset="0"/>
            </a:endParaRPr>
          </a:p>
          <a:p>
            <a:pPr eaLnBrk="1" hangingPunct="1"/>
            <a:endParaRPr lang="en-US" altLang="en-US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3079" indent="-173079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Note to instructor: Skip if not using</a:t>
            </a:r>
          </a:p>
          <a:p>
            <a:pPr marL="173079" indent="-173079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Do not require approval</a:t>
            </a:r>
          </a:p>
          <a:p>
            <a:pPr marL="173079" indent="-173079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Can be changed at any time</a:t>
            </a:r>
          </a:p>
          <a:p>
            <a:pPr marL="173079" indent="-173079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Can use to find related PD</a:t>
            </a: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FB3B8ED-C04C-4914-8BA2-89750D2C84DF}" type="slidenum">
              <a:rPr lang="en-US" altLang="en-US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5111B21-0B92-4A50-8716-5841CE49A228}" type="slidenum">
              <a:rPr lang="en-US" altLang="en-US">
                <a:latin typeface="Times New Roman" pitchFamily="18" charset="0"/>
              </a:rPr>
              <a:pPr/>
              <a:t>7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Verdana" pitchFamily="34" charset="0"/>
              </a:rPr>
              <a:t>Note to instructor: Skip this slide if not applicable. </a:t>
            </a:r>
          </a:p>
          <a:p>
            <a:pPr eaLnBrk="1" hangingPunct="1"/>
            <a:endParaRPr lang="en-US" altLang="en-US" smtClean="0">
              <a:latin typeface="Verdana" pitchFamily="34" charset="0"/>
            </a:endParaRP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In some districts you need a certificate loaded in order to submit a plan. 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Number of required goals is configurable.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931259D-D406-4ECB-8E61-BA82AFBC5604}" type="slidenum">
              <a:rPr lang="en-US" altLang="en-US">
                <a:latin typeface="Times New Roman" pitchFamily="18" charset="0"/>
              </a:rPr>
              <a:pPr/>
              <a:t>8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77995"/>
            <a:ext cx="5547360" cy="4150690"/>
          </a:xfrm>
          <a:noFill/>
          <a:ln/>
        </p:spPr>
        <p:txBody>
          <a:bodyPr/>
          <a:lstStyle/>
          <a:p>
            <a:pPr marL="173079" indent="-173079" eaLnBrk="1" hangingPunct="1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Locate by keyword, standard, date, and type, among other search options</a:t>
            </a:r>
          </a:p>
          <a:p>
            <a:pPr marL="173079" indent="-173079" eaLnBrk="1" hangingPunct="1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Demonstrate searching</a:t>
            </a:r>
          </a:p>
          <a:p>
            <a:pPr marL="173079" indent="-173079" eaLnBrk="1" hangingPunct="1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Give participants time to browse (if the catalog already has items, otherwise demo on training site)</a:t>
            </a:r>
          </a:p>
          <a:p>
            <a:pPr marL="173079" indent="-173079" eaLnBrk="1" hangingPunct="1">
              <a:buFontTx/>
              <a:buChar char="-"/>
            </a:pPr>
            <a:r>
              <a:rPr lang="en-US" altLang="en-US" dirty="0" smtClean="0">
                <a:latin typeface="Verdana" pitchFamily="34" charset="0"/>
              </a:rPr>
              <a:t>Navigate to this view through search link on EDS home page – demo how to do this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Verdana" pitchFamily="34" charset="0"/>
              </a:rPr>
              <a:t>Contrast this alternate view of activity catalog – get to this layout through EDS sub-menu</a:t>
            </a:r>
          </a:p>
          <a:p>
            <a:r>
              <a:rPr lang="en-US" altLang="en-US" smtClean="0">
                <a:latin typeface="Verdana" pitchFamily="34" charset="0"/>
              </a:rPr>
              <a:t>Here is the advantage of aligning workshops and resources to PD standards – they are easier to find.</a:t>
            </a: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5B94CF8-FE76-4646-88FA-FFB6B8D436BD}" type="slidenum">
              <a:rPr lang="en-US" altLang="en-US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BF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 userDrawn="1"/>
        </p:nvSpPr>
        <p:spPr bwMode="gray">
          <a:xfrm>
            <a:off x="0" y="6397625"/>
            <a:ext cx="9904413" cy="460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3" name="Picture 10" descr="Pearson_Bound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8950" y="6356350"/>
            <a:ext cx="17938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2" descr="Pearson_Strap_Bound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356350"/>
            <a:ext cx="20669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Always_Learning_Text_Blue_RGB"/>
          <p:cNvPicPr preferRelativeResize="0">
            <a:picLocks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036638" y="2332038"/>
            <a:ext cx="7810500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22AD6-3F5F-42D6-8537-3A40688AE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832" y="395288"/>
            <a:ext cx="2228136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425" y="395288"/>
            <a:ext cx="651936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7F03B-FEE6-4505-8ED4-703FD7639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111" y="304800"/>
            <a:ext cx="4737101" cy="90011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" y="762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gray">
          <a:xfrm>
            <a:off x="0" y="6397625"/>
            <a:ext cx="9904413" cy="460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5" name="Picture 10" descr="Pearson_Bound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8950" y="6356350"/>
            <a:ext cx="17938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Pearson_Strap_Bound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356350"/>
            <a:ext cx="20669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4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431" y="395289"/>
            <a:ext cx="9105097" cy="1144587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431" y="1762125"/>
            <a:ext cx="9105097" cy="1752600"/>
          </a:xfrm>
        </p:spPr>
        <p:txBody>
          <a:bodyPr/>
          <a:lstStyle>
            <a:lvl1pPr>
              <a:spcBef>
                <a:spcPct val="0"/>
              </a:spcBef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12" y="762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78C89-01B7-4D78-B360-97A3C44D9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55" y="4406911"/>
            <a:ext cx="8417401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255" y="2906713"/>
            <a:ext cx="84174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50A7-E088-410F-9054-4BABCC731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425" y="1546227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4220" y="1546227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77D5C-D0C3-43E3-BED4-2B5B71BFD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2" y="274638"/>
            <a:ext cx="46086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4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4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498" y="1535113"/>
            <a:ext cx="43771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498" y="2174875"/>
            <a:ext cx="43771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F49D2-30B1-4E7E-B452-33A54B889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C141A-7D42-4131-8DEA-9E2B29441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BA64-F010-4756-883D-A8DD4DEED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199" y="457200"/>
            <a:ext cx="5256213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46237"/>
            <a:ext cx="891222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64" y="1524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47" y="273050"/>
            <a:ext cx="32579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730" y="273061"/>
            <a:ext cx="55359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147" y="1435103"/>
            <a:ext cx="32579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9305-B146-468D-A5E2-C9B1503DA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023" y="4800600"/>
            <a:ext cx="59416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023" y="612775"/>
            <a:ext cx="59416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02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6B7E-0B8F-44FB-908C-5C7A9938D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676A9-AEAF-4217-92E2-61C4D9A3D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832" y="395288"/>
            <a:ext cx="2228136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425" y="395288"/>
            <a:ext cx="651936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3513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0A22-934C-4E5B-8270-28FF1D9C8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55" y="4406911"/>
            <a:ext cx="8417401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255" y="2906713"/>
            <a:ext cx="84174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64" y="1524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412" y="395288"/>
            <a:ext cx="4737101" cy="9001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425" y="1546227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4220" y="1546227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6CE1D-0014-4E07-A2C2-7B8BAAFD6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" y="762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412" y="274638"/>
            <a:ext cx="48372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4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4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498" y="1535113"/>
            <a:ext cx="43771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498" y="2174875"/>
            <a:ext cx="43771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2706C-7F45-44DC-A6DE-4D5AA4E4E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" y="762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E328-0DCD-4502-98BC-73C2E79B0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764" y="2286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53422-CB0D-4753-994A-3DD5E039B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" y="762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47" y="273050"/>
            <a:ext cx="32579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730" y="273061"/>
            <a:ext cx="55359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147" y="1435103"/>
            <a:ext cx="32579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F2615-BA8A-4B43-9245-69F605E29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023" y="4800600"/>
            <a:ext cx="59416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023" y="612775"/>
            <a:ext cx="59416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02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2750" y="6545263"/>
            <a:ext cx="53975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5100" y="6545263"/>
            <a:ext cx="358775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680FA-84E6-40E1-A43F-CE77539BF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/>
        </p:nvSpPr>
        <p:spPr bwMode="gray">
          <a:xfrm>
            <a:off x="0" y="6397625"/>
            <a:ext cx="9904413" cy="460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891222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6225"/>
            <a:ext cx="8912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31" name="Picture 12" descr="Pearson_Boun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108950" y="6356350"/>
            <a:ext cx="17938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20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179388" indent="-1778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350838" indent="-169863" algn="l" rtl="0" eaLnBrk="0" fontAlgn="base" hangingPunct="0">
        <a:spcBef>
          <a:spcPct val="20000"/>
        </a:spcBef>
        <a:spcAft>
          <a:spcPct val="0"/>
        </a:spcAft>
        <a:buSzPct val="8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541338" indent="-188913" algn="l" rtl="0" eaLnBrk="0" fontAlgn="base" hangingPunct="0">
        <a:spcBef>
          <a:spcPct val="2000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gray">
          <a:xfrm>
            <a:off x="0" y="6397625"/>
            <a:ext cx="9904413" cy="460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14911" y="228600"/>
            <a:ext cx="4660901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6225"/>
            <a:ext cx="8912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2055" name="Picture 9" descr="Pearson_Bound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08950" y="6356350"/>
            <a:ext cx="17938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12" y="762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188" r:id="rId2"/>
    <p:sldLayoutId id="2147484189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5" r:id="rId9"/>
    <p:sldLayoutId id="2147484196" r:id="rId10"/>
    <p:sldLayoutId id="2147484197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179388" indent="-1778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350838" indent="-169863" algn="l" rtl="0" eaLnBrk="0" fontAlgn="base" hangingPunct="0">
        <a:spcBef>
          <a:spcPct val="20000"/>
        </a:spcBef>
        <a:spcAft>
          <a:spcPct val="0"/>
        </a:spcAft>
        <a:buSzPct val="8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541338" indent="-188913" algn="l" rtl="0" eaLnBrk="0" fontAlgn="base" hangingPunct="0">
        <a:spcBef>
          <a:spcPct val="2000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1411" y="381000"/>
            <a:ext cx="4343401" cy="102914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What is PD Planner? </a:t>
            </a:r>
            <a:endParaRPr lang="en-US" altLang="en-US" i="1" dirty="0" smtClean="0">
              <a:ea typeface="MS PGothic" pitchFamily="34" charset="-128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30014" y="1523628"/>
            <a:ext cx="9407200" cy="4724921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dirty="0">
                <a:ea typeface="ＭＳ Ｐゴシック" charset="0"/>
                <a:sym typeface="Verdana" charset="0"/>
              </a:rPr>
              <a:t>PD Planner enables districts and district employees to:</a:t>
            </a:r>
          </a:p>
          <a:p>
            <a:pPr marL="577399" indent="-177758" eaLnBrk="1" hangingPunct="1">
              <a:spcAft>
                <a:spcPct val="40000"/>
              </a:spcAft>
              <a:buFont typeface="Verdana" charset="0"/>
              <a:buChar char="•"/>
              <a:defRPr/>
            </a:pPr>
            <a:r>
              <a:rPr lang="en-US" dirty="0">
                <a:sym typeface="Verdana" charset="0"/>
              </a:rPr>
              <a:t>Manage PD course offerings, schedules, locations, instructors, and approval processes</a:t>
            </a:r>
          </a:p>
          <a:p>
            <a:pPr marL="577399" indent="-177758" eaLnBrk="1" hangingPunct="1">
              <a:spcAft>
                <a:spcPct val="40000"/>
              </a:spcAft>
              <a:buFont typeface="Verdana" charset="0"/>
              <a:buChar char="•"/>
              <a:defRPr/>
            </a:pPr>
            <a:r>
              <a:rPr lang="en-US" dirty="0">
                <a:sym typeface="Verdana" charset="0"/>
              </a:rPr>
              <a:t>Register online, track credits and recertification, and manage their own PD plan</a:t>
            </a:r>
          </a:p>
          <a:p>
            <a:pPr marL="577399" indent="-177758" eaLnBrk="1" hangingPunct="1">
              <a:spcAft>
                <a:spcPct val="40000"/>
              </a:spcAft>
              <a:buFont typeface="Verdana" charset="0"/>
              <a:buChar char="•"/>
              <a:defRPr/>
            </a:pPr>
            <a:r>
              <a:rPr lang="en-US" dirty="0">
                <a:sym typeface="Verdana" charset="0"/>
              </a:rPr>
              <a:t>Track and report PD credits and recertification data at the individual, school, and district level </a:t>
            </a:r>
          </a:p>
          <a:p>
            <a:pPr marL="577399" indent="-177758" eaLnBrk="1" hangingPunct="1">
              <a:spcAft>
                <a:spcPct val="40000"/>
              </a:spcAft>
              <a:buFont typeface="Verdana" charset="0"/>
              <a:buChar char="•"/>
              <a:defRPr/>
            </a:pPr>
            <a:r>
              <a:rPr lang="en-US" dirty="0">
                <a:sym typeface="Verdana" charset="0"/>
              </a:rPr>
              <a:t>Align PD to student learning standards, professional teaching standards, school and district improvement goals, and competency frameworks</a:t>
            </a:r>
          </a:p>
          <a:p>
            <a:pPr marL="577399" indent="-177758" eaLnBrk="1" hangingPunct="1">
              <a:spcAft>
                <a:spcPct val="40000"/>
              </a:spcAft>
              <a:buFont typeface="Verdana" charset="0"/>
              <a:buChar char="•"/>
              <a:defRPr/>
            </a:pPr>
            <a:r>
              <a:rPr lang="en-US" dirty="0">
                <a:sym typeface="Verdana" charset="0"/>
              </a:rPr>
              <a:t>View site according to role: teacher, administrator, activity </a:t>
            </a:r>
            <a:r>
              <a:rPr lang="en-US" dirty="0" smtClean="0">
                <a:sym typeface="Verdana" charset="0"/>
              </a:rPr>
              <a:t>facilitator, </a:t>
            </a:r>
            <a:r>
              <a:rPr lang="en-US" dirty="0">
                <a:sym typeface="Verdana" charset="0"/>
              </a:rPr>
              <a:t>or system administrator</a:t>
            </a:r>
          </a:p>
          <a:p>
            <a:pPr marL="179347" lvl="1" indent="-177758" eaLnBrk="1" hangingPunct="1">
              <a:spcAft>
                <a:spcPct val="40000"/>
              </a:spcAft>
              <a:buFont typeface="Verdana" charset="0"/>
              <a:buChar char="-"/>
              <a:defRPr/>
            </a:pPr>
            <a:endParaRPr lang="en-US" dirty="0">
              <a:sym typeface="Verdana" charset="0"/>
            </a:endParaRP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1567867" y="990600"/>
            <a:ext cx="5133070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7" tIns="45705" rIns="91407" bIns="45705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erdana" pitchFamily="34" charset="0"/>
                <a:ea typeface="ヒラギノ角ゴ ProN W3" charset="-128"/>
                <a:sym typeface="Verdana" pitchFamily="34" charset="0"/>
              </a:defRPr>
            </a:lvl9pPr>
          </a:lstStyle>
          <a:p>
            <a:pPr>
              <a:defRPr/>
            </a:pPr>
            <a:r>
              <a:rPr lang="en-US" alt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S PGothic" pitchFamily="34" charset="-128"/>
              </a:rPr>
              <a:t>The Educator Development Solution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Register for Activities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825639" y="3962400"/>
            <a:ext cx="8417159" cy="2246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sx="999" sy="999" algn="ctr" rotWithShape="0">
              <a:schemeClr val="bg1">
                <a:alpha val="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 marL="268878" indent="-174187">
              <a:spcBef>
                <a:spcPts val="599"/>
              </a:spcBef>
              <a:spcAft>
                <a:spcPts val="599"/>
              </a:spcAft>
              <a:buFontTx/>
              <a:buChar char="•"/>
            </a:pPr>
            <a:r>
              <a:rPr lang="en-US" altLang="en-US" dirty="0">
                <a:ea typeface="MS PGothic" pitchFamily="34" charset="-128"/>
              </a:rPr>
              <a:t>Register for </a:t>
            </a:r>
            <a:r>
              <a:rPr lang="ja-JP" altLang="en-US">
                <a:ea typeface="MS PGothic" pitchFamily="34" charset="-128"/>
              </a:rPr>
              <a:t>‘</a:t>
            </a:r>
            <a:r>
              <a:rPr lang="en-US" altLang="ja-JP" dirty="0">
                <a:ea typeface="MS PGothic" pitchFamily="34" charset="-128"/>
              </a:rPr>
              <a:t>open</a:t>
            </a:r>
            <a:r>
              <a:rPr lang="ja-JP" altLang="en-US">
                <a:ea typeface="MS PGothic" pitchFamily="34" charset="-128"/>
              </a:rPr>
              <a:t>’</a:t>
            </a:r>
            <a:r>
              <a:rPr lang="en-US" altLang="ja-JP" dirty="0">
                <a:ea typeface="MS PGothic" pitchFamily="34" charset="-128"/>
              </a:rPr>
              <a:t> sections in the catalog </a:t>
            </a:r>
          </a:p>
          <a:p>
            <a:pPr marL="268878" indent="-174187">
              <a:spcBef>
                <a:spcPts val="599"/>
              </a:spcBef>
              <a:spcAft>
                <a:spcPts val="599"/>
              </a:spcAft>
              <a:buFontTx/>
              <a:buChar char="•"/>
            </a:pPr>
            <a:r>
              <a:rPr lang="en-US" altLang="en-US" dirty="0">
                <a:ea typeface="MS PGothic" pitchFamily="34" charset="-128"/>
              </a:rPr>
              <a:t>Activities may require approval or have prerequisites </a:t>
            </a:r>
          </a:p>
          <a:p>
            <a:pPr marL="268878" indent="-174187">
              <a:spcBef>
                <a:spcPts val="599"/>
              </a:spcBef>
              <a:spcAft>
                <a:spcPts val="599"/>
              </a:spcAft>
              <a:buFontTx/>
              <a:buChar char="•"/>
            </a:pPr>
            <a:r>
              <a:rPr lang="en-US" altLang="en-US" dirty="0">
                <a:ea typeface="MS PGothic" pitchFamily="34" charset="-128"/>
              </a:rPr>
              <a:t>Can be registered or recommended for an activity by someone else</a:t>
            </a: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9618" y="1371824"/>
            <a:ext cx="5658584" cy="2456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6323012" y="304800"/>
            <a:ext cx="35052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Important Terms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3200" dirty="0">
                <a:ea typeface="ＭＳ Ｐゴシック" charset="0"/>
                <a:sym typeface="Verdana" charset="0"/>
              </a:rPr>
              <a:t>Activity (Intro to Outreach)</a:t>
            </a:r>
          </a:p>
          <a:p>
            <a:pPr marL="831132" lvl="2" indent="-177758" eaLnBrk="1" hangingPunct="1">
              <a:buFont typeface="Arial" charset="0"/>
              <a:buChar char="•"/>
              <a:defRPr/>
            </a:pPr>
            <a:r>
              <a:rPr lang="en-US" sz="3200" dirty="0">
                <a:sym typeface="Verdana" charset="0"/>
              </a:rPr>
              <a:t>Section (Cohort A)</a:t>
            </a:r>
          </a:p>
          <a:p>
            <a:pPr marL="1662264" lvl="4" indent="-169823" eaLnBrk="1" hangingPunct="1">
              <a:buFont typeface="Verdana" charset="0"/>
              <a:buChar char="-"/>
              <a:defRPr/>
            </a:pPr>
            <a:r>
              <a:rPr lang="en-US" sz="3200" dirty="0">
                <a:sym typeface="Verdana" charset="0"/>
              </a:rPr>
              <a:t>Session (Part I)</a:t>
            </a:r>
          </a:p>
          <a:p>
            <a:pPr marL="350756" lvl="2" indent="-169823" eaLnBrk="1" hangingPunct="1">
              <a:buFont typeface="Zapf Dingbats" charset="0"/>
              <a:buChar char="✦"/>
              <a:defRPr/>
            </a:pPr>
            <a:endParaRPr lang="en-US" sz="1800" dirty="0">
              <a:sym typeface="Verdana" charset="0"/>
            </a:endParaRPr>
          </a:p>
          <a:p>
            <a:pPr marL="342820" indent="-34282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ea typeface="ＭＳ Ｐゴシック" charset="0"/>
                <a:sym typeface="Verdana" charset="0"/>
              </a:rPr>
              <a:t>What is one example of a professional development activity given by your department yearly?</a:t>
            </a:r>
          </a:p>
          <a:p>
            <a:pPr marL="342820" indent="-34282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ea typeface="ＭＳ Ｐゴシック" charset="0"/>
                <a:sym typeface="Verdana" charset="0"/>
              </a:rPr>
              <a:t>How many sections and sessions of this activity are offered each year</a:t>
            </a:r>
            <a:r>
              <a:rPr lang="en-US" sz="2400" dirty="0" smtClean="0">
                <a:ea typeface="ＭＳ Ｐゴシック" charset="0"/>
                <a:sym typeface="Verdana" charset="0"/>
              </a:rPr>
              <a:t>?</a:t>
            </a:r>
            <a:endParaRPr lang="en-US" sz="2400" dirty="0">
              <a:sym typeface="Verdana" charset="0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Requesting Credit and Pre-Approval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599"/>
              </a:spcAft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Some activities may require pre-approval or approval in order to receive recertification credit</a:t>
            </a:r>
          </a:p>
          <a:p>
            <a:pPr eaLnBrk="1" hangingPunct="1">
              <a:spcAft>
                <a:spcPts val="599"/>
              </a:spcAft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Activity could be internal or external</a:t>
            </a:r>
          </a:p>
          <a:p>
            <a:pPr eaLnBrk="1" hangingPunct="1">
              <a:spcAft>
                <a:spcPts val="599"/>
              </a:spcAft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You may be required to complete a reflection form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199" y="228600"/>
            <a:ext cx="5256213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Key Features for Activity Facilitators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93036" y="1264965"/>
            <a:ext cx="8912784" cy="4526235"/>
          </a:xfrm>
        </p:spPr>
        <p:txBody>
          <a:bodyPr/>
          <a:lstStyle/>
          <a:p>
            <a:pPr lvl="2"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cs typeface="Arial" pitchFamily="34" charset="0"/>
              </a:rPr>
              <a:t>View roster of registered participants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cs typeface="Arial" pitchFamily="34" charset="0"/>
              </a:rPr>
              <a:t>Print sign-in sheets 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cs typeface="Arial" pitchFamily="34" charset="0"/>
              </a:rPr>
              <a:t>Add walk-in attendees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cs typeface="Arial" pitchFamily="34" charset="0"/>
              </a:rPr>
              <a:t>Submit attendance </a:t>
            </a:r>
          </a:p>
          <a:p>
            <a:pPr lvl="2" eaLnBrk="1" hangingPunct="1">
              <a:buFontTx/>
              <a:buNone/>
            </a:pPr>
            <a:endParaRPr lang="en-US" altLang="en-US" sz="2800" dirty="0" smtClean="0">
              <a:cs typeface="Arial" pitchFamily="34" charset="0"/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250" y="2208164"/>
            <a:ext cx="9019162" cy="299144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MS PGothic" pitchFamily="34" charset="-128"/>
              </a:rPr>
              <a:t>Facilitator’</a:t>
            </a:r>
            <a:r>
              <a:rPr lang="en-US" altLang="ja-JP" smtClean="0">
                <a:ea typeface="MS PGothic" pitchFamily="34" charset="-128"/>
              </a:rPr>
              <a:t>s Attendee List</a:t>
            </a:r>
            <a:endParaRPr lang="en-US" altLang="en-US" smtClean="0">
              <a:ea typeface="MS PGothic" pitchFamily="34" charset="-128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855" y="1232297"/>
            <a:ext cx="8408698" cy="51435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MS PGothic" pitchFamily="34" charset="-128"/>
              </a:rPr>
              <a:t>Sharing Facilitator Activity Notes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027" y="1447726"/>
            <a:ext cx="8472767" cy="442019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67461" y="2089547"/>
            <a:ext cx="4227317" cy="267762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 lIns="91407" tIns="45705" rIns="91407" bIns="45705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Verdana"/>
                <a:ea typeface="ＭＳ Ｐゴシック" pitchFamily="34" charset="-128"/>
                <a:cs typeface="Arial"/>
                <a:sym typeface="Verdana" charset="0"/>
              </a:rPr>
              <a:t>Facilitators can record notes for an activity. This is shared with other facilitators only, and is designed to foster collaboration and sharing of best practices.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648199" y="228600"/>
            <a:ext cx="5256213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How Do Activities Get in the Catalog?</a:t>
            </a:r>
          </a:p>
        </p:txBody>
      </p:sp>
      <p:sp>
        <p:nvSpPr>
          <p:cNvPr id="490498" name="Content Placeholder 2"/>
          <p:cNvSpPr>
            <a:spLocks noGrp="1"/>
          </p:cNvSpPr>
          <p:nvPr>
            <p:ph idx="1"/>
          </p:nvPr>
        </p:nvSpPr>
        <p:spPr>
          <a:xfrm>
            <a:off x="386829" y="1339453"/>
            <a:ext cx="9129167" cy="4071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400" b="1" dirty="0">
                <a:ea typeface="MS PGothic" charset="0"/>
                <a:sym typeface="Verdana" charset="0"/>
              </a:rPr>
              <a:t>Create an activity</a:t>
            </a:r>
          </a:p>
          <a:p>
            <a:pPr marL="576335" eaLnBrk="1" hangingPunct="1">
              <a:buFont typeface="Verdana" charset="0"/>
              <a:buChar char="•"/>
              <a:defRPr/>
            </a:pPr>
            <a:r>
              <a:rPr lang="en-US" sz="2400" dirty="0">
                <a:cs typeface="Arial" charset="0"/>
                <a:sym typeface="Verdana" charset="0"/>
              </a:rPr>
              <a:t>PD administrators can create activities that do not require approval before appearing in the catalog</a:t>
            </a:r>
          </a:p>
          <a:p>
            <a:pPr marL="576335" eaLnBrk="1" hangingPunct="1">
              <a:buFont typeface="Verdana" charset="0"/>
              <a:buChar char="•"/>
              <a:defRPr/>
            </a:pPr>
            <a:r>
              <a:rPr lang="en-US" sz="2400" dirty="0">
                <a:cs typeface="Arial" charset="0"/>
                <a:sym typeface="Verdana" charset="0"/>
              </a:rPr>
              <a:t>The activity and sections are created separately</a:t>
            </a:r>
          </a:p>
          <a:p>
            <a:pPr marL="0" indent="0" eaLnBrk="1" hangingPunct="1">
              <a:defRPr/>
            </a:pPr>
            <a:endParaRPr lang="en-US" sz="2400" b="1" dirty="0" smtClean="0">
              <a:ea typeface="MS PGothic" charset="0"/>
              <a:sym typeface="Verdana" charset="0"/>
            </a:endParaRPr>
          </a:p>
          <a:p>
            <a:pPr marL="0" indent="0" eaLnBrk="1" hangingPunct="1">
              <a:defRPr/>
            </a:pPr>
            <a:r>
              <a:rPr lang="en-US" sz="2400" b="1" dirty="0" smtClean="0">
                <a:ea typeface="MS PGothic" charset="0"/>
                <a:sym typeface="Verdana" charset="0"/>
              </a:rPr>
              <a:t>Propose </a:t>
            </a:r>
            <a:r>
              <a:rPr lang="en-US" sz="2400" b="1" dirty="0">
                <a:ea typeface="MS PGothic" charset="0"/>
                <a:sym typeface="Verdana" charset="0"/>
              </a:rPr>
              <a:t>an activity</a:t>
            </a:r>
          </a:p>
          <a:p>
            <a:pPr marL="576335" eaLnBrk="1" hangingPunct="1">
              <a:buFont typeface="Verdana" charset="0"/>
              <a:buChar char="•"/>
              <a:defRPr/>
            </a:pPr>
            <a:r>
              <a:rPr lang="en-US" sz="2400" dirty="0">
                <a:cs typeface="Arial" charset="0"/>
                <a:sym typeface="Verdana" charset="0"/>
              </a:rPr>
              <a:t>Any user can propose an </a:t>
            </a:r>
            <a:r>
              <a:rPr lang="en-US" sz="2400" dirty="0" smtClean="0">
                <a:cs typeface="Arial" charset="0"/>
                <a:sym typeface="Verdana" charset="0"/>
              </a:rPr>
              <a:t>activity (unless disabled)</a:t>
            </a:r>
            <a:endParaRPr lang="en-US" sz="2400" dirty="0">
              <a:cs typeface="Arial" charset="0"/>
              <a:sym typeface="Verdana" charset="0"/>
            </a:endParaRPr>
          </a:p>
          <a:p>
            <a:pPr marL="576335" eaLnBrk="1" hangingPunct="1">
              <a:buFont typeface="Verdana" charset="0"/>
              <a:buChar char="•"/>
              <a:defRPr/>
            </a:pPr>
            <a:r>
              <a:rPr lang="en-US" sz="2400" dirty="0">
                <a:cs typeface="Arial" charset="0"/>
                <a:sym typeface="Verdana" charset="0"/>
              </a:rPr>
              <a:t>PD administrators must approve the proposal before it appears in the catalog</a:t>
            </a:r>
          </a:p>
          <a:p>
            <a:pPr marL="576335" eaLnBrk="1" hangingPunct="1">
              <a:buFont typeface="Verdana" charset="0"/>
              <a:buChar char="•"/>
              <a:defRPr/>
            </a:pPr>
            <a:r>
              <a:rPr lang="en-US" sz="2400" dirty="0">
                <a:cs typeface="Arial" charset="0"/>
                <a:sym typeface="Verdana" charset="0"/>
              </a:rPr>
              <a:t>The proposal is for both the activity and the section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MS PGothic" pitchFamily="34" charset="-128"/>
              </a:rPr>
              <a:t>Activity/Section Options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531813" y="1143000"/>
            <a:ext cx="8991600" cy="4952628"/>
          </a:xfrm>
        </p:spPr>
        <p:txBody>
          <a:bodyPr/>
          <a:lstStyle/>
          <a:p>
            <a:pPr marL="342820" indent="-342820" eaLnBrk="1" hangingPunct="1">
              <a:buFont typeface="Arial" charset="0"/>
              <a:buChar char="•"/>
              <a:defRPr/>
            </a:pPr>
            <a:r>
              <a:rPr lang="en-US" sz="2200" dirty="0">
                <a:ea typeface="ＭＳ Ｐゴシック" charset="0"/>
                <a:sym typeface="Verdana" charset="0"/>
              </a:rPr>
              <a:t>Add a form (evaluation</a:t>
            </a:r>
            <a:r>
              <a:rPr lang="en-US" sz="2200" dirty="0" smtClean="0">
                <a:ea typeface="ＭＳ Ｐゴシック" charset="0"/>
                <a:sym typeface="Verdana" charset="0"/>
              </a:rPr>
              <a:t>)</a:t>
            </a:r>
          </a:p>
          <a:p>
            <a:pPr marL="914082" indent="0" eaLnBrk="1" hangingPunct="1">
              <a:defRPr/>
            </a:pPr>
            <a:r>
              <a:rPr lang="en-US" sz="2200" dirty="0">
                <a:ea typeface="ＭＳ Ｐゴシック" charset="0"/>
                <a:sym typeface="Verdana" charset="0"/>
              </a:rPr>
              <a:t>M</a:t>
            </a:r>
            <a:r>
              <a:rPr lang="en-US" sz="2200" dirty="0" smtClean="0">
                <a:ea typeface="ＭＳ Ｐゴシック" charset="0"/>
                <a:sym typeface="Verdana" charset="0"/>
              </a:rPr>
              <a:t>ake it optional </a:t>
            </a:r>
            <a:r>
              <a:rPr lang="en-US" sz="2200" dirty="0">
                <a:ea typeface="ＭＳ Ｐゴシック" charset="0"/>
                <a:sym typeface="Verdana" charset="0"/>
              </a:rPr>
              <a:t>or require </a:t>
            </a:r>
            <a:r>
              <a:rPr lang="en-US" sz="2200" dirty="0" smtClean="0">
                <a:ea typeface="ＭＳ Ｐゴシック" charset="0"/>
                <a:sym typeface="Verdana" charset="0"/>
              </a:rPr>
              <a:t>it for credit.</a:t>
            </a:r>
            <a:endParaRPr lang="en-US" sz="2200" dirty="0">
              <a:ea typeface="ＭＳ Ｐゴシック" charset="0"/>
              <a:sym typeface="Verdana" charset="0"/>
            </a:endParaRPr>
          </a:p>
          <a:p>
            <a:pPr marL="342820" indent="-342820" eaLnBrk="1" hangingPunct="1">
              <a:buFont typeface="Arial" charset="0"/>
              <a:buChar char="•"/>
              <a:defRPr/>
            </a:pPr>
            <a:r>
              <a:rPr lang="en-US" sz="2200" dirty="0">
                <a:ea typeface="ＭＳ Ｐゴシック" charset="0"/>
                <a:sym typeface="Verdana" charset="0"/>
              </a:rPr>
              <a:t>Require pre-</a:t>
            </a:r>
            <a:r>
              <a:rPr lang="en-US" sz="2200" dirty="0" smtClean="0">
                <a:ea typeface="ＭＳ Ｐゴシック" charset="0"/>
                <a:sym typeface="Verdana" charset="0"/>
              </a:rPr>
              <a:t>approval</a:t>
            </a:r>
          </a:p>
          <a:p>
            <a:pPr marL="914082" indent="0" eaLnBrk="1" hangingPunct="1">
              <a:defRPr/>
            </a:pPr>
            <a:r>
              <a:rPr lang="en-US" sz="2200" dirty="0" smtClean="0">
                <a:ea typeface="ＭＳ Ｐゴシック" charset="0"/>
                <a:sym typeface="Verdana" charset="0"/>
              </a:rPr>
              <a:t>Pre-approval requirement is useful </a:t>
            </a:r>
            <a:r>
              <a:rPr lang="en-US" sz="2200" dirty="0">
                <a:ea typeface="ＭＳ Ｐゴシック" charset="0"/>
                <a:sym typeface="Verdana" charset="0"/>
              </a:rPr>
              <a:t>if the workshop is intended for a particular </a:t>
            </a:r>
            <a:r>
              <a:rPr lang="en-US" sz="2200" dirty="0" smtClean="0">
                <a:ea typeface="ＭＳ Ｐゴシック" charset="0"/>
                <a:sym typeface="Verdana" charset="0"/>
              </a:rPr>
              <a:t>audience.</a:t>
            </a:r>
            <a:endParaRPr lang="en-US" sz="2200" dirty="0">
              <a:ea typeface="ＭＳ Ｐゴシック" charset="0"/>
              <a:sym typeface="Verdana" charset="0"/>
            </a:endParaRPr>
          </a:p>
          <a:p>
            <a:pPr marL="342820" indent="-342820" eaLnBrk="1" hangingPunct="1">
              <a:buFont typeface="Arial" charset="0"/>
              <a:buChar char="•"/>
              <a:defRPr/>
            </a:pPr>
            <a:r>
              <a:rPr lang="en-US" sz="2200" dirty="0">
                <a:ea typeface="ＭＳ Ｐゴシック" charset="0"/>
                <a:sym typeface="Verdana" charset="0"/>
              </a:rPr>
              <a:t>Require prerequisites </a:t>
            </a:r>
          </a:p>
          <a:p>
            <a:pPr marL="914082" indent="0" eaLnBrk="1" hangingPunct="1">
              <a:defRPr/>
            </a:pPr>
            <a:r>
              <a:rPr lang="en-US" sz="2200" dirty="0">
                <a:ea typeface="ＭＳ Ｐゴシック" charset="0"/>
                <a:sym typeface="Verdana" charset="0"/>
              </a:rPr>
              <a:t>N</a:t>
            </a:r>
            <a:r>
              <a:rPr lang="en-US" sz="2200" dirty="0" smtClean="0">
                <a:ea typeface="ＭＳ Ｐゴシック" charset="0"/>
                <a:sym typeface="Verdana" charset="0"/>
              </a:rPr>
              <a:t>ote </a:t>
            </a:r>
            <a:r>
              <a:rPr lang="en-US" sz="2200" dirty="0">
                <a:ea typeface="ＭＳ Ｐゴシック" charset="0"/>
                <a:sym typeface="Verdana" charset="0"/>
              </a:rPr>
              <a:t>that credit must already be granted on another PDP activity before the user can </a:t>
            </a:r>
            <a:r>
              <a:rPr lang="en-US" sz="2200" dirty="0" smtClean="0">
                <a:ea typeface="ＭＳ Ｐゴシック" charset="0"/>
                <a:sym typeface="Verdana" charset="0"/>
              </a:rPr>
              <a:t>register.</a:t>
            </a:r>
            <a:endParaRPr lang="en-US" sz="2200" dirty="0">
              <a:ea typeface="ＭＳ Ｐゴシック" charset="0"/>
              <a:sym typeface="Verdana" charset="0"/>
            </a:endParaRPr>
          </a:p>
          <a:p>
            <a:pPr marL="342820" indent="-342820" eaLnBrk="1" hangingPunct="1">
              <a:buFont typeface="Arial" charset="0"/>
              <a:buChar char="•"/>
              <a:defRPr/>
            </a:pPr>
            <a:r>
              <a:rPr lang="en-US" sz="2200" dirty="0">
                <a:ea typeface="ＭＳ Ｐゴシック" charset="0"/>
                <a:sym typeface="Verdana" charset="0"/>
              </a:rPr>
              <a:t>Add eligibility requirements </a:t>
            </a:r>
            <a:endParaRPr lang="en-US" sz="2200" dirty="0" smtClean="0">
              <a:ea typeface="ＭＳ Ｐゴシック" charset="0"/>
              <a:sym typeface="Verdana" charset="0"/>
            </a:endParaRPr>
          </a:p>
          <a:p>
            <a:pPr marL="914082" indent="0" eaLnBrk="1" hangingPunct="1">
              <a:defRPr/>
            </a:pPr>
            <a:r>
              <a:rPr lang="en-US" sz="2200" dirty="0">
                <a:ea typeface="ＭＳ Ｐゴシック" charset="0"/>
                <a:sym typeface="Verdana" charset="0"/>
              </a:rPr>
              <a:t>C</a:t>
            </a:r>
            <a:r>
              <a:rPr lang="en-US" sz="2200" dirty="0" smtClean="0">
                <a:ea typeface="ＭＳ Ｐゴシック" charset="0"/>
                <a:sym typeface="Verdana" charset="0"/>
              </a:rPr>
              <a:t>an tie eligibility requirements to </a:t>
            </a:r>
            <a:r>
              <a:rPr lang="en-US" sz="2200" dirty="0">
                <a:ea typeface="ＭＳ Ｐゴシック" charset="0"/>
                <a:sym typeface="Verdana" charset="0"/>
              </a:rPr>
              <a:t>job </a:t>
            </a:r>
            <a:r>
              <a:rPr lang="en-US" sz="2200" dirty="0" smtClean="0">
                <a:ea typeface="ＭＳ Ｐゴシック" charset="0"/>
                <a:sym typeface="Verdana" charset="0"/>
              </a:rPr>
              <a:t>title, but use </a:t>
            </a:r>
            <a:r>
              <a:rPr lang="en-US" sz="2200" dirty="0">
                <a:ea typeface="ＭＳ Ｐゴシック" charset="0"/>
                <a:sym typeface="Verdana" charset="0"/>
              </a:rPr>
              <a:t>with caution if job titles are not </a:t>
            </a:r>
            <a:r>
              <a:rPr lang="en-US" sz="2200" dirty="0" smtClean="0">
                <a:ea typeface="ＭＳ Ｐゴシック" charset="0"/>
                <a:sym typeface="Verdana" charset="0"/>
              </a:rPr>
              <a:t>consistent. </a:t>
            </a:r>
            <a:r>
              <a:rPr lang="en-US" sz="2200" dirty="0">
                <a:ea typeface="ＭＳ Ｐゴシック" charset="0"/>
                <a:sym typeface="Verdana" charset="0"/>
              </a:rPr>
              <a:t>A</a:t>
            </a:r>
            <a:r>
              <a:rPr lang="en-US" sz="2200" dirty="0" smtClean="0">
                <a:ea typeface="ＭＳ Ｐゴシック" charset="0"/>
                <a:sym typeface="Verdana" charset="0"/>
              </a:rPr>
              <a:t>s </a:t>
            </a:r>
            <a:r>
              <a:rPr lang="en-US" sz="2200" dirty="0">
                <a:ea typeface="ＭＳ Ｐゴシック" charset="0"/>
                <a:sym typeface="Verdana" charset="0"/>
              </a:rPr>
              <a:t>an alternative, use the description field to denote who should </a:t>
            </a:r>
            <a:r>
              <a:rPr lang="en-US" sz="2200" dirty="0" smtClean="0">
                <a:ea typeface="ＭＳ Ｐゴシック" charset="0"/>
                <a:sym typeface="Verdana" charset="0"/>
              </a:rPr>
              <a:t>attend.</a:t>
            </a:r>
            <a:endParaRPr lang="en-US" sz="2200" dirty="0">
              <a:ea typeface="ＭＳ Ｐゴシック" charset="0"/>
              <a:sym typeface="Verdana" charset="0"/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MS PGothic" pitchFamily="34" charset="-128"/>
              </a:rPr>
              <a:t>Add an Activity to the Catalog</a:t>
            </a: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62509" y="1339453"/>
            <a:ext cx="1315219" cy="180044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707" y="1377405"/>
            <a:ext cx="6144539" cy="473050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6246813" y="228600"/>
            <a:ext cx="3124200" cy="609600"/>
          </a:xfrm>
        </p:spPr>
        <p:txBody>
          <a:bodyPr/>
          <a:lstStyle/>
          <a:p>
            <a:r>
              <a:rPr lang="en-US" altLang="en-US" dirty="0" smtClean="0">
                <a:ea typeface="MS PGothic" pitchFamily="34" charset="-128"/>
              </a:rPr>
              <a:t>Add a Resource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395292" y="1370707"/>
            <a:ext cx="8912784" cy="5005090"/>
          </a:xfrm>
        </p:spPr>
        <p:txBody>
          <a:bodyPr/>
          <a:lstStyle/>
          <a:p>
            <a:pPr marL="342820" indent="-342820">
              <a:buFont typeface="Arial" charset="0"/>
              <a:buChar char="•"/>
              <a:defRPr/>
            </a:pPr>
            <a:r>
              <a:rPr lang="en-US" sz="2200" dirty="0">
                <a:ea typeface="ＭＳ Ｐゴシック" charset="0"/>
                <a:sym typeface="Verdana" charset="0"/>
              </a:rPr>
              <a:t>Add one-by-one or upload from spreadsheet</a:t>
            </a:r>
          </a:p>
          <a:p>
            <a:pPr marL="342820" indent="-342820">
              <a:buFont typeface="Arial" charset="0"/>
              <a:buChar char="•"/>
              <a:defRPr/>
            </a:pPr>
            <a:r>
              <a:rPr lang="en-US" sz="2200" dirty="0">
                <a:ea typeface="ＭＳ Ｐゴシック" charset="0"/>
                <a:sym typeface="Verdana" charset="0"/>
              </a:rPr>
              <a:t>Examples: </a:t>
            </a:r>
          </a:p>
          <a:p>
            <a:pPr marL="915775" lvl="3" indent="-377084">
              <a:spcBef>
                <a:spcPts val="600"/>
              </a:spcBef>
              <a:spcAft>
                <a:spcPts val="600"/>
              </a:spcAft>
              <a:buFont typeface="Courier New" charset="0"/>
              <a:buChar char="o"/>
              <a:defRPr/>
            </a:pPr>
            <a:r>
              <a:rPr lang="en-US" sz="2200" dirty="0">
                <a:sym typeface="Verdana" charset="0"/>
              </a:rPr>
              <a:t>Self-directed activities </a:t>
            </a:r>
          </a:p>
          <a:p>
            <a:pPr marL="1361982" lvl="3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200" dirty="0" smtClean="0">
                <a:sym typeface="Verdana" charset="0"/>
              </a:rPr>
              <a:t>- Online courses, Moodle LMS integration</a:t>
            </a:r>
          </a:p>
          <a:p>
            <a:pPr marL="914082" lvl="3" indent="-377084">
              <a:spcBef>
                <a:spcPts val="600"/>
              </a:spcBef>
              <a:spcAft>
                <a:spcPts val="600"/>
              </a:spcAft>
              <a:buFont typeface="Courier New" charset="0"/>
              <a:buChar char="o"/>
              <a:defRPr/>
            </a:pPr>
            <a:r>
              <a:rPr lang="en-US" sz="2200" dirty="0" smtClean="0">
                <a:sym typeface="Verdana" charset="0"/>
              </a:rPr>
              <a:t>Videos </a:t>
            </a:r>
            <a:r>
              <a:rPr lang="en-US" sz="2200" dirty="0">
                <a:sym typeface="Verdana" charset="0"/>
              </a:rPr>
              <a:t>of practice </a:t>
            </a:r>
            <a:endParaRPr lang="en-US" sz="2200" dirty="0" smtClean="0">
              <a:sym typeface="Verdana" charset="0"/>
            </a:endParaRPr>
          </a:p>
          <a:p>
            <a:pPr marL="1361982" lvl="3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200" dirty="0" smtClean="0">
                <a:sym typeface="Verdana" charset="0"/>
              </a:rPr>
              <a:t>- Intended </a:t>
            </a:r>
            <a:r>
              <a:rPr lang="en-US" sz="2200" dirty="0">
                <a:sym typeface="Verdana" charset="0"/>
              </a:rPr>
              <a:t>for videos of exemplary teaching practices Planning tools &amp; tips </a:t>
            </a:r>
          </a:p>
          <a:p>
            <a:pPr marL="1361982" lvl="3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200" dirty="0" smtClean="0">
                <a:sym typeface="Verdana" charset="0"/>
              </a:rPr>
              <a:t>- Documents </a:t>
            </a:r>
            <a:r>
              <a:rPr lang="en-US" sz="2200" dirty="0">
                <a:sym typeface="Verdana" charset="0"/>
              </a:rPr>
              <a:t>and web resources</a:t>
            </a:r>
          </a:p>
          <a:p>
            <a:pPr marL="914082" lvl="3" indent="-377084">
              <a:spcBef>
                <a:spcPts val="600"/>
              </a:spcBef>
              <a:spcAft>
                <a:spcPts val="600"/>
              </a:spcAft>
              <a:buFont typeface="Courier New" charset="0"/>
              <a:buChar char="o"/>
              <a:defRPr/>
            </a:pPr>
            <a:r>
              <a:rPr lang="en-US" sz="2200" dirty="0">
                <a:sym typeface="Verdana" charset="0"/>
              </a:rPr>
              <a:t>Podcasts, l</a:t>
            </a:r>
            <a:r>
              <a:rPr lang="en-US" sz="2200" dirty="0" smtClean="0">
                <a:sym typeface="Verdana" charset="0"/>
              </a:rPr>
              <a:t>ectures, </a:t>
            </a:r>
            <a:r>
              <a:rPr lang="en-US" sz="2200" dirty="0">
                <a:sym typeface="Verdana" charset="0"/>
              </a:rPr>
              <a:t>and </a:t>
            </a:r>
            <a:r>
              <a:rPr lang="en-US" sz="2200" dirty="0" smtClean="0">
                <a:sym typeface="Verdana" charset="0"/>
              </a:rPr>
              <a:t>videos</a:t>
            </a:r>
            <a:endParaRPr lang="en-US" sz="2200" dirty="0">
              <a:sym typeface="Verdana" charset="0"/>
            </a:endParaRPr>
          </a:p>
          <a:p>
            <a:pPr marL="914082" lvl="3" indent="-377084">
              <a:spcBef>
                <a:spcPts val="600"/>
              </a:spcBef>
              <a:spcAft>
                <a:spcPts val="600"/>
              </a:spcAft>
              <a:buFont typeface="Courier New" charset="0"/>
              <a:buChar char="o"/>
              <a:defRPr/>
            </a:pPr>
            <a:r>
              <a:rPr lang="en-US" sz="2200" dirty="0">
                <a:sym typeface="Verdana" charset="0"/>
              </a:rPr>
              <a:t>Learning networks </a:t>
            </a:r>
          </a:p>
          <a:p>
            <a:pPr marL="1361982" lvl="3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200" dirty="0" smtClean="0">
                <a:sym typeface="Verdana" charset="0"/>
              </a:rPr>
              <a:t>- Links </a:t>
            </a:r>
            <a:r>
              <a:rPr lang="en-US" sz="2200" dirty="0">
                <a:sym typeface="Verdana" charset="0"/>
              </a:rPr>
              <a:t>to web-based communities of </a:t>
            </a:r>
            <a:r>
              <a:rPr lang="en-US" sz="2200" dirty="0" smtClean="0">
                <a:sym typeface="Verdana" charset="0"/>
              </a:rPr>
              <a:t>practice</a:t>
            </a:r>
            <a:endParaRPr lang="en-US" sz="2200" dirty="0">
              <a:ea typeface="ＭＳ Ｐゴシック" charset="0"/>
              <a:sym typeface="Verdana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10655" y="1071562"/>
            <a:ext cx="1315219" cy="180044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368408" y="1600646"/>
            <a:ext cx="1189499" cy="5324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PLAN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640109" y="1600646"/>
            <a:ext cx="2723519" cy="5324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MANAGE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5447037" y="1600646"/>
            <a:ext cx="2062283" cy="5324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REFLECT/</a:t>
            </a:r>
          </a:p>
          <a:p>
            <a:pPr algn="ctr" eaLnBrk="0" hangingPunct="0"/>
            <a:r>
              <a:rPr lang="en-US" altLang="en-US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EVALUATE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7591521" y="1600646"/>
            <a:ext cx="2063492" cy="5324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ANALYZE/</a:t>
            </a:r>
          </a:p>
          <a:p>
            <a:pPr algn="ctr" eaLnBrk="0" hangingPunct="0"/>
            <a:r>
              <a:rPr lang="en-US" altLang="en-US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REPORT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84212" y="1143000"/>
            <a:ext cx="8995922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7" tIns="45705" rIns="91407" bIns="45705">
            <a:spAutoFit/>
          </a:bodyPr>
          <a:lstStyle/>
          <a:p>
            <a:r>
              <a:rPr lang="en-US" altLang="en-US" i="1" dirty="0">
                <a:latin typeface="Arial" pitchFamily="34" charset="0"/>
                <a:ea typeface="MS PGothic" pitchFamily="34" charset="-128"/>
              </a:rPr>
              <a:t>Tracking and reporting PD for both compliance and improvement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4951412" y="214313"/>
            <a:ext cx="4564584" cy="67865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Professional Development Life Cycle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165612" y="5105549"/>
            <a:ext cx="9489401" cy="1067098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lIns="91407" tIns="45705" rIns="91407" bIns="45705"/>
          <a:lstStyle/>
          <a:p>
            <a:pPr eaLnBrk="0" hangingPunct="0"/>
            <a:r>
              <a:rPr lang="en-US" altLang="en-US" i="1">
                <a:latin typeface="Arial" pitchFamily="34" charset="0"/>
                <a:ea typeface="MS PGothic" pitchFamily="34" charset="-128"/>
              </a:rPr>
              <a:t>Individual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65612" y="3886647"/>
            <a:ext cx="9489401" cy="1065982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lIns="91407" tIns="45705" rIns="91407" bIns="45705"/>
          <a:lstStyle/>
          <a:p>
            <a:pPr eaLnBrk="0" hangingPunct="0"/>
            <a:r>
              <a:rPr lang="en-US" altLang="en-US" i="1">
                <a:latin typeface="Arial" pitchFamily="34" charset="0"/>
                <a:ea typeface="MS PGothic" pitchFamily="34" charset="-128"/>
              </a:rPr>
              <a:t>School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165612" y="2286000"/>
            <a:ext cx="9489401" cy="1523628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lIns="91407" tIns="45705" rIns="91407" bIns="45705"/>
          <a:lstStyle/>
          <a:p>
            <a:pPr eaLnBrk="0" hangingPunct="0"/>
            <a:r>
              <a:rPr lang="en-US" altLang="en-US" i="1">
                <a:latin typeface="Arial" pitchFamily="34" charset="0"/>
                <a:ea typeface="MS PGothic" pitchFamily="34" charset="-128"/>
              </a:rPr>
              <a:t>District</a:t>
            </a:r>
          </a:p>
        </p:txBody>
      </p:sp>
      <p:sp>
        <p:nvSpPr>
          <p:cNvPr id="39947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40109" y="5153547"/>
            <a:ext cx="1155652" cy="45653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Online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Registration</a:t>
            </a:r>
          </a:p>
        </p:txBody>
      </p:sp>
      <p:sp>
        <p:nvSpPr>
          <p:cNvPr id="39948" name="AutoShap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877962" y="5381254"/>
            <a:ext cx="1485666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Implementation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Logs</a:t>
            </a:r>
          </a:p>
        </p:txBody>
      </p:sp>
      <p:sp>
        <p:nvSpPr>
          <p:cNvPr id="39949" name="AutoShap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40109" y="5685979"/>
            <a:ext cx="1155652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PD Approval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Form</a:t>
            </a:r>
          </a:p>
        </p:txBody>
      </p:sp>
      <p:sp>
        <p:nvSpPr>
          <p:cNvPr id="39950" name="AutoShap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40108" y="4191373"/>
            <a:ext cx="1073451" cy="45653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School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Approvals</a:t>
            </a:r>
          </a:p>
        </p:txBody>
      </p:sp>
      <p:sp>
        <p:nvSpPr>
          <p:cNvPr id="39951" name="AutoShape 1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859253" y="5153547"/>
            <a:ext cx="1321263" cy="45653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PD Reflection</a:t>
            </a:r>
          </a:p>
        </p:txBody>
      </p:sp>
      <p:sp>
        <p:nvSpPr>
          <p:cNvPr id="39952" name="AutoShape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859253" y="5685979"/>
            <a:ext cx="1321263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PD Evaluation</a:t>
            </a:r>
          </a:p>
        </p:txBody>
      </p:sp>
      <p:sp>
        <p:nvSpPr>
          <p:cNvPr id="39953" name="AutoShap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003737" y="5381254"/>
            <a:ext cx="1321263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Transcript/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Recertification</a:t>
            </a:r>
          </a:p>
        </p:txBody>
      </p:sp>
      <p:sp>
        <p:nvSpPr>
          <p:cNvPr id="39954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21264" y="5381254"/>
            <a:ext cx="1153234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PD Plan</a:t>
            </a:r>
          </a:p>
        </p:txBody>
      </p:sp>
      <p:sp>
        <p:nvSpPr>
          <p:cNvPr id="39955" name="AutoShape 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859253" y="4191373"/>
            <a:ext cx="1321263" cy="45653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Activity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Verification</a:t>
            </a:r>
          </a:p>
        </p:txBody>
      </p:sp>
      <p:sp>
        <p:nvSpPr>
          <p:cNvPr id="39956" name="AutoShape 2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21264" y="4191373"/>
            <a:ext cx="1153234" cy="45653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School Plan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Summary</a:t>
            </a:r>
          </a:p>
        </p:txBody>
      </p:sp>
      <p:sp>
        <p:nvSpPr>
          <p:cNvPr id="39957" name="AutoShape 2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003737" y="4191373"/>
            <a:ext cx="1321263" cy="45653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Reporting</a:t>
            </a:r>
          </a:p>
        </p:txBody>
      </p:sp>
      <p:sp>
        <p:nvSpPr>
          <p:cNvPr id="39958" name="AutoShape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877962" y="4191373"/>
            <a:ext cx="1485666" cy="45653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Coach/Mentor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Assignment</a:t>
            </a:r>
          </a:p>
        </p:txBody>
      </p:sp>
      <p:sp>
        <p:nvSpPr>
          <p:cNvPr id="39959" name="AutoShape 2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55652" y="2590727"/>
            <a:ext cx="1566658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Standards &amp; Goal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Alignment</a:t>
            </a:r>
          </a:p>
        </p:txBody>
      </p:sp>
      <p:sp>
        <p:nvSpPr>
          <p:cNvPr id="39960" name="AutoShape 2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033614" y="3200178"/>
            <a:ext cx="1073451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Facilitator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Logs</a:t>
            </a:r>
          </a:p>
        </p:txBody>
      </p:sp>
      <p:sp>
        <p:nvSpPr>
          <p:cNvPr id="39961" name="AutoShape 2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003737" y="2590727"/>
            <a:ext cx="1321263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Reporting</a:t>
            </a:r>
          </a:p>
        </p:txBody>
      </p:sp>
      <p:sp>
        <p:nvSpPr>
          <p:cNvPr id="39962" name="AutoShape 2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921536" y="3200178"/>
            <a:ext cx="1485665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 cap="rnd">
            <a:solidFill>
              <a:srgbClr val="FFCC81"/>
            </a:solidFill>
            <a:prstDash val="sysDot"/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PD/Achievement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Effectiveness</a:t>
            </a:r>
          </a:p>
        </p:txBody>
      </p:sp>
      <p:sp>
        <p:nvSpPr>
          <p:cNvPr id="39963" name="AutoShape 2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941454" y="2590727"/>
            <a:ext cx="1321263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Evaluation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Summary</a:t>
            </a:r>
          </a:p>
        </p:txBody>
      </p:sp>
      <p:sp>
        <p:nvSpPr>
          <p:cNvPr id="39964" name="AutoShape 2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373587" y="2590727"/>
            <a:ext cx="1155652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User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Communication</a:t>
            </a:r>
          </a:p>
        </p:txBody>
      </p:sp>
      <p:sp>
        <p:nvSpPr>
          <p:cNvPr id="39965" name="AutoShape 2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713559" y="3200178"/>
            <a:ext cx="1155652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User Account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Management</a:t>
            </a:r>
          </a:p>
        </p:txBody>
      </p:sp>
      <p:sp>
        <p:nvSpPr>
          <p:cNvPr id="39966" name="AutoShape 3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474498" y="3200178"/>
            <a:ext cx="1073451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Data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Import/Export</a:t>
            </a:r>
          </a:p>
        </p:txBody>
      </p:sp>
      <p:sp>
        <p:nvSpPr>
          <p:cNvPr id="39967" name="AutoShape 3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970123" y="2590727"/>
            <a:ext cx="1155652" cy="45764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Course</a:t>
            </a:r>
          </a:p>
          <a:p>
            <a:pPr algn="ctr" eaLnBrk="0" hangingPunct="0"/>
            <a:r>
              <a:rPr lang="en-US" altLang="en-US" sz="1200" dirty="0">
                <a:latin typeface="Arial" pitchFamily="34" charset="0"/>
                <a:ea typeface="MS PGothic" pitchFamily="34" charset="-128"/>
              </a:rPr>
              <a:t>Management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637212" y="304800"/>
            <a:ext cx="5256213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Key Features for PD Administrators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47813" y="1821656"/>
            <a:ext cx="8911575" cy="4273972"/>
          </a:xfrm>
        </p:spPr>
        <p:txBody>
          <a:bodyPr/>
          <a:lstStyle/>
          <a:p>
            <a:pPr lvl="2"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cs typeface="Arial" pitchFamily="34" charset="0"/>
              </a:rPr>
              <a:t>Create and manage initiatives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cs typeface="Arial" pitchFamily="34" charset="0"/>
              </a:rPr>
              <a:t>Approve requests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cs typeface="Arial" pitchFamily="34" charset="0"/>
              </a:rPr>
              <a:t>Approve activity proposals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cs typeface="Arial" pitchFamily="34" charset="0"/>
              </a:rPr>
              <a:t>Tag potential facilitators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cs typeface="Arial" pitchFamily="34" charset="0"/>
              </a:rPr>
              <a:t>Manage mentor assignments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cs typeface="Arial" pitchFamily="34" charset="0"/>
              </a:rPr>
              <a:t>Run reports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cs typeface="Arial" pitchFamily="34" charset="0"/>
              </a:rPr>
              <a:t>Recommend activities 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cs typeface="Arial" pitchFamily="34" charset="0"/>
              </a:rPr>
              <a:t>Rights will vary based on permissions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MS PGothic" pitchFamily="34" charset="-128"/>
              </a:rPr>
              <a:t>Create and Manage PD Initiatives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255" y="1481213"/>
            <a:ext cx="9285107" cy="389557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9048" y="1339453"/>
            <a:ext cx="5262085" cy="48756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MS PGothic" pitchFamily="34" charset="-128"/>
              </a:rPr>
              <a:t>Recommending PD Activities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63628" y="2743647"/>
            <a:ext cx="3879170" cy="2677626"/>
          </a:xfrm>
          <a:prstGeom prst="rect">
            <a:avLst/>
          </a:prstGeom>
          <a:solidFill>
            <a:srgbClr val="AEB0C8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 lIns="91407" tIns="45705" rIns="91407" bIns="45705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Verdana"/>
                <a:ea typeface="ＭＳ Ｐゴシック" pitchFamily="34" charset="-128"/>
                <a:cs typeface="Arial"/>
                <a:sym typeface="Verdana" charset="0"/>
              </a:rPr>
              <a:t>Administrators can recommend activities. Educators will receive notifications of these recommendations and then may choose to register.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MS PGothic" pitchFamily="34" charset="-128"/>
              </a:rPr>
              <a:t>Approving PD Plans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86829" y="2353866"/>
            <a:ext cx="9129167" cy="3589734"/>
          </a:xfrm>
        </p:spPr>
        <p:txBody>
          <a:bodyPr/>
          <a:lstStyle/>
          <a:p>
            <a:pPr eaLnBrk="1" hangingPunct="1">
              <a:spcAft>
                <a:spcPts val="599"/>
              </a:spcAft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Who will approve PD plans?</a:t>
            </a:r>
          </a:p>
          <a:p>
            <a:pPr eaLnBrk="1" hangingPunct="1">
              <a:spcAft>
                <a:spcPts val="599"/>
              </a:spcAft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What criteria will you use?</a:t>
            </a:r>
          </a:p>
          <a:p>
            <a:pPr eaLnBrk="1" hangingPunct="1">
              <a:spcAft>
                <a:spcPts val="599"/>
              </a:spcAft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Will you require that a PD Plan be submitted in order for a user to receive PD credits?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MS PGothic" pitchFamily="34" charset="-128"/>
              </a:rPr>
              <a:t>Approving Activity Requests for an Individual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86829" y="2162175"/>
            <a:ext cx="9129167" cy="3857625"/>
          </a:xfrm>
        </p:spPr>
        <p:txBody>
          <a:bodyPr/>
          <a:lstStyle/>
          <a:p>
            <a:pPr eaLnBrk="1" hangingPunct="1">
              <a:spcAft>
                <a:spcPts val="599"/>
              </a:spcAft>
              <a:buFont typeface="Arial" pitchFamily="34" charset="0"/>
              <a:buChar char="•"/>
              <a:tabLst>
                <a:tab pos="0" algn="l"/>
              </a:tabLst>
            </a:pPr>
            <a:r>
              <a:rPr lang="en-US" altLang="en-US" sz="2400" dirty="0" smtClean="0">
                <a:ea typeface="MS PGothic" pitchFamily="34" charset="-128"/>
              </a:rPr>
              <a:t>Someone must approve participation in activities that are either: </a:t>
            </a:r>
          </a:p>
          <a:p>
            <a:pPr marL="1079020" lvl="1" indent="-342528" eaLnBrk="1" hangingPunct="1">
              <a:spcAft>
                <a:spcPts val="599"/>
              </a:spcAft>
              <a:buFont typeface="Courier New" pitchFamily="49" charset="0"/>
              <a:buChar char="o"/>
              <a:tabLst>
                <a:tab pos="0" algn="l"/>
              </a:tabLst>
            </a:pPr>
            <a:r>
              <a:rPr lang="en-US" altLang="en-US" sz="2400" dirty="0" smtClean="0">
                <a:ea typeface="MS PGothic" pitchFamily="34" charset="-128"/>
              </a:rPr>
              <a:t>External to the district and require credit, or </a:t>
            </a:r>
          </a:p>
          <a:p>
            <a:pPr marL="1079020" lvl="1" indent="-342528" eaLnBrk="1" hangingPunct="1">
              <a:spcAft>
                <a:spcPts val="599"/>
              </a:spcAft>
              <a:buFont typeface="Courier New" pitchFamily="49" charset="0"/>
              <a:buChar char="o"/>
              <a:tabLst>
                <a:tab pos="0" algn="l"/>
              </a:tabLst>
            </a:pPr>
            <a:r>
              <a:rPr lang="en-US" altLang="en-US" sz="2400" dirty="0" smtClean="0">
                <a:ea typeface="MS PGothic" pitchFamily="34" charset="-128"/>
              </a:rPr>
              <a:t>Internal to the district but require pre-registration approval</a:t>
            </a:r>
          </a:p>
          <a:p>
            <a:pPr eaLnBrk="1" hangingPunct="1">
              <a:spcAft>
                <a:spcPts val="599"/>
              </a:spcAft>
              <a:buFont typeface="Arial" pitchFamily="34" charset="0"/>
              <a:buChar char="•"/>
              <a:tabLst>
                <a:tab pos="0" algn="l"/>
              </a:tabLst>
            </a:pPr>
            <a:r>
              <a:rPr lang="en-US" altLang="en-US" sz="2400" dirty="0" smtClean="0">
                <a:ea typeface="MS PGothic" pitchFamily="34" charset="-128"/>
              </a:rPr>
              <a:t>Discuss the activity approval criteria your district uses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MS PGothic" pitchFamily="34" charset="-128"/>
              </a:rPr>
              <a:t>Approval Alerts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4951413" y="1523628"/>
            <a:ext cx="4495680" cy="4572000"/>
          </a:xfrm>
        </p:spPr>
        <p:txBody>
          <a:bodyPr/>
          <a:lstStyle/>
          <a:p>
            <a:pPr eaLnBrk="1" hangingPunct="1">
              <a:spcAft>
                <a:spcPts val="599"/>
              </a:spcAft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May set this Schoolnet home page </a:t>
            </a:r>
            <a:r>
              <a:rPr lang="ja-JP" altLang="en-US" sz="2400" smtClean="0">
                <a:ea typeface="MS PGothic" pitchFamily="34" charset="-128"/>
              </a:rPr>
              <a:t>‘</a:t>
            </a:r>
            <a:r>
              <a:rPr lang="en-US" altLang="ja-JP" sz="2400" dirty="0" smtClean="0">
                <a:ea typeface="MS PGothic" pitchFamily="34" charset="-128"/>
              </a:rPr>
              <a:t>web part</a:t>
            </a:r>
            <a:r>
              <a:rPr lang="ja-JP" altLang="en-US" sz="2400" smtClean="0">
                <a:ea typeface="MS PGothic" pitchFamily="34" charset="-128"/>
              </a:rPr>
              <a:t>’</a:t>
            </a:r>
            <a:r>
              <a:rPr lang="en-US" altLang="ja-JP" sz="2400" dirty="0" smtClean="0">
                <a:ea typeface="MS PGothic" pitchFamily="34" charset="-128"/>
              </a:rPr>
              <a:t> globally for all users in the Leadership role</a:t>
            </a:r>
          </a:p>
          <a:p>
            <a:pPr eaLnBrk="1" hangingPunct="1">
              <a:spcAft>
                <a:spcPts val="599"/>
              </a:spcAft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Can be added by each user, although it’s more complicated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438" y="1295922"/>
            <a:ext cx="3964998" cy="45061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04012" y="304800"/>
            <a:ext cx="5256213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Reporting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95625" y="1143000"/>
            <a:ext cx="8911575" cy="378618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599"/>
              </a:spcAft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A variety of reports are available</a:t>
            </a:r>
          </a:p>
          <a:p>
            <a:pPr eaLnBrk="1" hangingPunct="1">
              <a:lnSpc>
                <a:spcPct val="80000"/>
              </a:lnSpc>
              <a:spcAft>
                <a:spcPts val="599"/>
              </a:spcAft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Export reports to Excel</a:t>
            </a:r>
          </a:p>
          <a:p>
            <a:pPr eaLnBrk="1" hangingPunct="1">
              <a:lnSpc>
                <a:spcPct val="80000"/>
              </a:lnSpc>
              <a:spcAft>
                <a:spcPts val="599"/>
              </a:spcAft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Each report is pre-set with suggested and optional columns</a:t>
            </a:r>
          </a:p>
          <a:p>
            <a:pPr eaLnBrk="1" hangingPunct="1">
              <a:lnSpc>
                <a:spcPct val="80000"/>
              </a:lnSpc>
              <a:spcAft>
                <a:spcPts val="599"/>
              </a:spcAft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Save reports to run them again later</a:t>
            </a:r>
            <a:endParaRPr lang="en-US" altLang="en-US" sz="2400" dirty="0" smtClean="0"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MS PGothic" pitchFamily="34" charset="-128"/>
              </a:rPr>
              <a:t>Managing Facilitators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idx="1"/>
          </p:nvPr>
        </p:nvSpPr>
        <p:spPr>
          <a:xfrm>
            <a:off x="386829" y="1339453"/>
            <a:ext cx="9129167" cy="3964781"/>
          </a:xfrm>
        </p:spPr>
        <p:txBody>
          <a:bodyPr/>
          <a:lstStyle/>
          <a:p>
            <a:pPr marL="365634" indent="-342820" eaLnBrk="1" hangingPunct="1"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  <a:sym typeface="Verdana" charset="0"/>
              </a:rPr>
              <a:t>Users are tagged as facilitators in District Profile &gt; Facilitator Settings</a:t>
            </a:r>
          </a:p>
          <a:p>
            <a:pPr marL="365634" indent="-342820" eaLnBrk="1" hangingPunct="1"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  <a:sym typeface="Verdana" charset="0"/>
              </a:rPr>
              <a:t>Facilitators are assigned when an activity is scheduled</a:t>
            </a:r>
          </a:p>
          <a:p>
            <a:pPr marL="342820" indent="-342820" eaLnBrk="1" hangingPunct="1">
              <a:defRPr/>
            </a:pPr>
            <a:endParaRPr lang="en-US" sz="2400" dirty="0">
              <a:ea typeface="ＭＳ Ｐゴシック" charset="0"/>
              <a:sym typeface="Verdana" charset="0"/>
            </a:endParaRPr>
          </a:p>
          <a:p>
            <a:pPr marL="342820" indent="-342820" eaLnBrk="1" hangingPunct="1">
              <a:defRPr/>
            </a:pPr>
            <a:r>
              <a:rPr lang="en-US" sz="2400" dirty="0">
                <a:ea typeface="ＭＳ Ｐゴシック" charset="0"/>
                <a:sym typeface="Verdana" charset="0"/>
              </a:rPr>
              <a:t>Questions for understanding:</a:t>
            </a:r>
          </a:p>
          <a:p>
            <a:pPr marL="377084" indent="-377084" eaLnBrk="1" hangingPunct="1"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  <a:sym typeface="Verdana" charset="0"/>
              </a:rPr>
              <a:t>What will </a:t>
            </a:r>
            <a:r>
              <a:rPr lang="en-US" sz="2400" dirty="0" smtClean="0">
                <a:ea typeface="ＭＳ Ｐゴシック" charset="0"/>
                <a:sym typeface="Verdana" charset="0"/>
              </a:rPr>
              <a:t>the process be setting someone up </a:t>
            </a:r>
            <a:r>
              <a:rPr lang="en-US" sz="2400" dirty="0">
                <a:ea typeface="ＭＳ Ｐゴシック" charset="0"/>
                <a:sym typeface="Verdana" charset="0"/>
              </a:rPr>
              <a:t>as a facilitator?</a:t>
            </a:r>
          </a:p>
          <a:p>
            <a:pPr marL="377084" indent="-377084" eaLnBrk="1" hangingPunct="1"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  <a:sym typeface="Verdana" charset="0"/>
              </a:rPr>
              <a:t>What tasks </a:t>
            </a:r>
            <a:r>
              <a:rPr lang="en-US" sz="2400" dirty="0" smtClean="0">
                <a:ea typeface="ＭＳ Ｐゴシック" charset="0"/>
                <a:sym typeface="Verdana" charset="0"/>
              </a:rPr>
              <a:t>are facilitators responsible </a:t>
            </a:r>
            <a:r>
              <a:rPr lang="en-US" sz="2400" dirty="0">
                <a:ea typeface="ＭＳ Ｐゴシック" charset="0"/>
                <a:sym typeface="Verdana" charset="0"/>
              </a:rPr>
              <a:t>for</a:t>
            </a:r>
            <a:r>
              <a:rPr lang="en-US" sz="2400" dirty="0" smtClean="0">
                <a:ea typeface="ＭＳ Ｐゴシック" charset="0"/>
                <a:sym typeface="Verdana" charset="0"/>
              </a:rPr>
              <a:t>?</a:t>
            </a:r>
            <a:endParaRPr lang="en-US" sz="2400" dirty="0">
              <a:ea typeface="ＭＳ Ｐゴシック" charset="0"/>
              <a:sym typeface="Verdana" charset="0"/>
            </a:endParaRP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6932612" y="228600"/>
            <a:ext cx="5256213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Protocols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779703" y="1067097"/>
            <a:ext cx="8896109" cy="5028531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May be necessary to implement some best practices surrounding PD Planner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Discuss whether granting partial credit is an acceptable practice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Regarding scheduling: Should people be allowed to register after the open or closed date on an activity?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How long should the window of time be for a facilitator to grant final credit after an activity has taken place?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How far in advance of training dates do proposals need to be submitted?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When should old activities be archived?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380" y="1334988"/>
            <a:ext cx="9066307" cy="47729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itle 1"/>
          <p:cNvSpPr>
            <a:spLocks noGrp="1"/>
          </p:cNvSpPr>
          <p:nvPr>
            <p:ph type="title"/>
          </p:nvPr>
        </p:nvSpPr>
        <p:spPr>
          <a:xfrm>
            <a:off x="5027612" y="395288"/>
            <a:ext cx="4279901" cy="900112"/>
          </a:xfrm>
        </p:spPr>
        <p:txBody>
          <a:bodyPr/>
          <a:lstStyle/>
          <a:p>
            <a:r>
              <a:rPr lang="en-US" altLang="en-US" dirty="0" smtClean="0">
                <a:ea typeface="MS PGothic" pitchFamily="34" charset="-128"/>
              </a:rPr>
              <a:t>Navigate in PD Planner</a:t>
            </a:r>
          </a:p>
        </p:txBody>
      </p:sp>
      <p:sp>
        <p:nvSpPr>
          <p:cNvPr id="157699" name="Content Placeholder 3"/>
          <p:cNvSpPr>
            <a:spLocks noGrp="1"/>
          </p:cNvSpPr>
          <p:nvPr>
            <p:ph sz="half" idx="1"/>
          </p:nvPr>
        </p:nvSpPr>
        <p:spPr>
          <a:xfrm>
            <a:off x="541561" y="3589734"/>
            <a:ext cx="5170213" cy="166092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376429" indent="-376429">
              <a:buFont typeface="Arial" pitchFamily="34" charset="0"/>
              <a:buChar char="•"/>
              <a:defRPr/>
            </a:pPr>
            <a:r>
              <a:rPr lang="en-US" altLang="en-US" sz="1800" dirty="0" smtClean="0">
                <a:ea typeface="MS PGothic" pitchFamily="34" charset="-128"/>
              </a:rPr>
              <a:t>Click </a:t>
            </a:r>
            <a:r>
              <a:rPr lang="en-US" altLang="en-US" sz="1800" b="1" dirty="0" smtClean="0">
                <a:ea typeface="MS PGothic" pitchFamily="34" charset="-128"/>
              </a:rPr>
              <a:t>Educator Development </a:t>
            </a:r>
            <a:r>
              <a:rPr lang="en-US" altLang="en-US" sz="1800" dirty="0" smtClean="0">
                <a:ea typeface="MS PGothic" pitchFamily="34" charset="-128"/>
              </a:rPr>
              <a:t>to access a dashboard of shortcuts</a:t>
            </a:r>
          </a:p>
          <a:p>
            <a:pPr marL="376429" indent="-376429">
              <a:buFont typeface="Arial" pitchFamily="34" charset="0"/>
              <a:buChar char="•"/>
              <a:defRPr/>
            </a:pPr>
            <a:r>
              <a:rPr lang="en-US" altLang="en-US" sz="1800" dirty="0" smtClean="0">
                <a:ea typeface="MS PGothic" pitchFamily="34" charset="-128"/>
              </a:rPr>
              <a:t>Available links vary by role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MS PGothic" pitchFamily="34" charset="-128"/>
              </a:rPr>
              <a:t>Viewing My PD Profile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47813" y="1303734"/>
            <a:ext cx="8994985" cy="946547"/>
          </a:xfrm>
          <a:prstGeom prst="rect">
            <a:avLst/>
          </a:prstGeom>
        </p:spPr>
        <p:txBody>
          <a:bodyPr lIns="91407" tIns="45705" rIns="91407" bIns="45705"/>
          <a:lstStyle/>
          <a:p>
            <a:pPr marL="377084" lvl="2" indent="-377084" eaLnBrk="0" hangingPunct="0">
              <a:spcBef>
                <a:spcPts val="1326"/>
              </a:spcBef>
              <a:buFontTx/>
              <a:buChar char="•"/>
              <a:defRPr/>
            </a:pPr>
            <a:r>
              <a:rPr lang="en-US" kern="0" dirty="0">
                <a:latin typeface="Verdana"/>
                <a:ea typeface="ＭＳ Ｐゴシック"/>
                <a:cs typeface="Arial"/>
                <a:sym typeface="Verdana" charset="0"/>
              </a:rPr>
              <a:t>Print workshop certificates, recertification summary</a:t>
            </a:r>
          </a:p>
          <a:p>
            <a:pPr marL="377084" lvl="2" indent="-377084" eaLnBrk="0" hangingPunct="0">
              <a:spcBef>
                <a:spcPts val="1326"/>
              </a:spcBef>
              <a:buFontTx/>
              <a:buChar char="•"/>
              <a:defRPr/>
            </a:pPr>
            <a:r>
              <a:rPr lang="en-US" kern="0" dirty="0">
                <a:latin typeface="Verdana"/>
                <a:ea typeface="ＭＳ Ｐゴシック"/>
                <a:cs typeface="Arial"/>
                <a:sym typeface="Verdana" charset="0"/>
              </a:rPr>
              <a:t>View upcoming and past activities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782" y="2438922"/>
            <a:ext cx="8808824" cy="360982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1412" y="228600"/>
            <a:ext cx="3833236" cy="83715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Setting Goals</a:t>
            </a:r>
          </a:p>
        </p:txBody>
      </p:sp>
      <p:sp>
        <p:nvSpPr>
          <p:cNvPr id="47106" name="Rectangle 6"/>
          <p:cNvSpPr>
            <a:spLocks noChangeArrowheads="1"/>
          </p:cNvSpPr>
          <p:nvPr/>
        </p:nvSpPr>
        <p:spPr bwMode="auto">
          <a:xfrm>
            <a:off x="684212" y="1121866"/>
            <a:ext cx="8513867" cy="3754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/>
          <a:p>
            <a:pPr marL="377084" indent="-377084" eaLnBrk="0" hangingPunct="0">
              <a:spcBef>
                <a:spcPts val="1326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ja-JP" dirty="0" smtClean="0">
                <a:latin typeface="Verdana"/>
                <a:ea typeface="ＭＳ Ｐゴシック" charset="0"/>
                <a:cs typeface="Verdana"/>
                <a:sym typeface="Verdana" charset="0"/>
              </a:rPr>
              <a:t>Official </a:t>
            </a:r>
            <a:r>
              <a:rPr lang="en-US" altLang="ja-JP" dirty="0">
                <a:latin typeface="Verdana"/>
                <a:ea typeface="ＭＳ Ｐゴシック" charset="0"/>
                <a:cs typeface="Verdana"/>
                <a:sym typeface="Verdana" charset="0"/>
              </a:rPr>
              <a:t>goals go into your PD plan and get submitted for approval</a:t>
            </a:r>
          </a:p>
          <a:p>
            <a:pPr marL="377084" indent="-377084" eaLnBrk="0" hangingPunct="0">
              <a:spcBef>
                <a:spcPts val="1326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>
                <a:latin typeface="Verdana"/>
                <a:ea typeface="ＭＳ Ｐゴシック" charset="0"/>
                <a:cs typeface="Verdana"/>
                <a:sym typeface="Verdana" charset="0"/>
              </a:rPr>
              <a:t>Personal goals may be added to the PD Goals tab in the PD Profile</a:t>
            </a:r>
          </a:p>
          <a:p>
            <a:pPr marL="577399" lvl="1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Verdana"/>
                <a:ea typeface="ＭＳ Ｐゴシック" charset="0"/>
                <a:cs typeface="Verdana"/>
                <a:sym typeface="Verdana" charset="0"/>
              </a:rPr>
              <a:t>You can locate activities related to those goals and continue to revise as needed. </a:t>
            </a:r>
          </a:p>
          <a:p>
            <a:pPr marL="377084" indent="-377084" eaLnBrk="0" hangingPunct="0">
              <a:spcBef>
                <a:spcPts val="1326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dirty="0">
                <a:latin typeface="Verdana"/>
                <a:ea typeface="ＭＳ Ｐゴシック" charset="0"/>
                <a:cs typeface="Verdana"/>
                <a:sym typeface="Verdana" charset="0"/>
              </a:rPr>
              <a:t>Official and personal goals may match, but do not have to</a:t>
            </a:r>
          </a:p>
          <a:p>
            <a:pPr marL="377084" indent="-377084" eaLnBrk="0" hangingPunct="0">
              <a:spcBef>
                <a:spcPts val="1326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dirty="0">
                <a:latin typeface="Verdana"/>
                <a:ea typeface="ＭＳ Ｐゴシック" charset="0"/>
                <a:cs typeface="Verdana"/>
                <a:sym typeface="Verdana" charset="0"/>
              </a:rPr>
              <a:t>Districts implementing the full EDS suite may use Professional Growth Plans (PGPs) instead of the PD plan or PD goal features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1412" y="228600"/>
            <a:ext cx="4545243" cy="67865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MS PGothic" pitchFamily="34" charset="-128"/>
              </a:rPr>
              <a:t>Personal PD Goals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825639" y="5410275"/>
            <a:ext cx="7178098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5" rIns="91407" bIns="4570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ea typeface="MS PGothic" pitchFamily="34" charset="-128"/>
              </a:rPr>
              <a:t>Can align to a standard or content area</a:t>
            </a:r>
          </a:p>
        </p:txBody>
      </p:sp>
      <p:pic>
        <p:nvPicPr>
          <p:cNvPr id="163845" name="Picture 1029" descr="Screen shot 2013-09-09 at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5756" y="1446609"/>
            <a:ext cx="7312279" cy="36433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1412" y="228600"/>
            <a:ext cx="4327651" cy="11430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Verdana" pitchFamily="34" charset="0"/>
                <a:ea typeface="MS PGothic" pitchFamily="34" charset="-128"/>
              </a:rPr>
              <a:t>PD Plans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6546" y="1535906"/>
            <a:ext cx="2895174" cy="45720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sz="2400" dirty="0" smtClean="0">
                <a:ea typeface="MS PGothic" pitchFamily="34" charset="-128"/>
              </a:rPr>
              <a:t>Each goal should be associated with a standard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577" y="1418705"/>
            <a:ext cx="6153000" cy="38855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MS PGothic" pitchFamily="34" charset="-128"/>
              </a:rPr>
              <a:t>Activity Catalog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734" y="1125141"/>
            <a:ext cx="8994985" cy="50787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MS PGothic" pitchFamily="34" charset="-128"/>
              </a:rPr>
              <a:t>Activity Catalog</a:t>
            </a:r>
          </a:p>
        </p:txBody>
      </p:sp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04" y="1252389"/>
            <a:ext cx="6260588" cy="48901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Custom Design">
  <a:themeElements>
    <a:clrScheme name="">
      <a:dk1>
        <a:srgbClr val="000000"/>
      </a:dk1>
      <a:lt1>
        <a:srgbClr val="FFFFFF"/>
      </a:lt1>
      <a:dk2>
        <a:srgbClr val="9D1348"/>
      </a:dk2>
      <a:lt2>
        <a:srgbClr val="FBF5EA"/>
      </a:lt2>
      <a:accent1>
        <a:srgbClr val="364395"/>
      </a:accent1>
      <a:accent2>
        <a:srgbClr val="008B5D"/>
      </a:accent2>
      <a:accent3>
        <a:srgbClr val="FFFFFF"/>
      </a:accent3>
      <a:accent4>
        <a:srgbClr val="000000"/>
      </a:accent4>
      <a:accent5>
        <a:srgbClr val="AEB0C8"/>
      </a:accent5>
      <a:accent6>
        <a:srgbClr val="007D53"/>
      </a:accent6>
      <a:hlink>
        <a:srgbClr val="ED6B06"/>
      </a:hlink>
      <a:folHlink>
        <a:srgbClr val="777777"/>
      </a:folHlink>
    </a:clrScheme>
    <a:fontScheme name="Custom Design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BF5EA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BF5EA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">
      <a:dk1>
        <a:srgbClr val="000000"/>
      </a:dk1>
      <a:lt1>
        <a:srgbClr val="FFFFFF"/>
      </a:lt1>
      <a:dk2>
        <a:srgbClr val="9D1348"/>
      </a:dk2>
      <a:lt2>
        <a:srgbClr val="FBF5EA"/>
      </a:lt2>
      <a:accent1>
        <a:srgbClr val="364395"/>
      </a:accent1>
      <a:accent2>
        <a:srgbClr val="008B5D"/>
      </a:accent2>
      <a:accent3>
        <a:srgbClr val="FFFFFF"/>
      </a:accent3>
      <a:accent4>
        <a:srgbClr val="000000"/>
      </a:accent4>
      <a:accent5>
        <a:srgbClr val="AEB0C8"/>
      </a:accent5>
      <a:accent6>
        <a:srgbClr val="007D53"/>
      </a:accent6>
      <a:hlink>
        <a:srgbClr val="ED6B06"/>
      </a:hlink>
      <a:folHlink>
        <a:srgbClr val="777777"/>
      </a:folHlink>
    </a:clrScheme>
    <a:fontScheme name="1_Custom Design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BF5EA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FF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BF5EA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BBA0CAE06FCE44A16A90C7EAD7EC12" ma:contentTypeVersion="16" ma:contentTypeDescription="Create a new document." ma:contentTypeScope="" ma:versionID="f9ca33fc39dd35676312e3828fe4e72d">
  <xsd:schema xmlns:xsd="http://www.w3.org/2001/XMLSchema" xmlns:p="http://schemas.microsoft.com/office/2006/metadata/properties" xmlns:ns2="440eba90-758f-4fba-856c-97b74c236e8a" targetNamespace="http://schemas.microsoft.com/office/2006/metadata/properties" ma:root="true" ma:fieldsID="ab07366145579b1b465d48e1001cdca7" ns2:_="">
    <xsd:import namespace="440eba90-758f-4fba-856c-97b74c236e8a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Owner" minOccurs="0"/>
                <xsd:element ref="ns2:Status" minOccurs="0"/>
                <xsd:element ref="ns2:Client" minOccurs="0"/>
                <xsd:element ref="ns2:Prod" minOccurs="0"/>
                <xsd:element ref="ns2:VER" minOccurs="0"/>
                <xsd:element ref="ns2:v14P_x003f_" minOccurs="0"/>
                <xsd:element ref="ns2:Cust_x003f_" minOccurs="0"/>
                <xsd:element ref="ns2:DocTyp" minOccurs="0"/>
                <xsd:element ref="ns2:Forma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0eba90-758f-4fba-856c-97b74c236e8a" elementFormDefault="qualified">
    <xsd:import namespace="http://schemas.microsoft.com/office/2006/documentManagement/types"/>
    <xsd:element name="Description0" ma:index="2" nillable="true" ma:displayName="Description" ma:internalName="Description0">
      <xsd:simpleType>
        <xsd:restriction base="dms:Note"/>
      </xsd:simpleType>
    </xsd:element>
    <xsd:element name="Owner" ma:index="3" nillable="true" ma:displayName="Owner" ma:default="Amy C" ma:format="Dropdown" ma:internalName="Owner">
      <xsd:simpleType>
        <xsd:restriction base="dms:Choice">
          <xsd:enumeration value="Amy C"/>
          <xsd:enumeration value="SN4PS"/>
          <xsd:enumeration value="Beth"/>
          <xsd:enumeration value="Jeff"/>
          <xsd:enumeration value="Kathy"/>
          <xsd:enumeration value="Lauren"/>
          <xsd:enumeration value="Jennifer C"/>
          <xsd:enumeration value="Jennifer L"/>
          <xsd:enumeration value="Jodie"/>
          <xsd:enumeration value="Kim"/>
          <xsd:enumeration value="Lindsay"/>
          <xsd:enumeration value="Liz"/>
          <xsd:enumeration value="Marty"/>
          <xsd:enumeration value="Max"/>
          <xsd:enumeration value="Merrick"/>
          <xsd:enumeration value="Other"/>
        </xsd:restriction>
      </xsd:simpleType>
    </xsd:element>
    <xsd:element name="Status" ma:index="4" nillable="true" ma:displayName="Status" ma:default="" ma:format="Dropdown" ma:internalName="Status">
      <xsd:simpleType>
        <xsd:restriction base="dms:Choice">
          <xsd:enumeration value="Rough"/>
          <xsd:enumeration value="Draft"/>
          <xsd:enumeration value="In Review"/>
          <xsd:enumeration value="Final"/>
          <xsd:enumeration value="Priority"/>
          <xsd:enumeration value="Bug Hold Up"/>
          <xsd:enumeration value="No Data"/>
          <xsd:enumeration value="Archive"/>
          <xsd:enumeration value="Hold/Not Critical"/>
          <xsd:enumeration value="Add Revision to Binder"/>
          <xsd:enumeration value="Needs PDF"/>
          <xsd:enumeration value="Source"/>
        </xsd:restriction>
      </xsd:simpleType>
    </xsd:element>
    <xsd:element name="Client" ma:index="5" nillable="true" ma:displayName="Client" ma:default="GEN" ma:description="To add new client, look in timesheet for code. if missing, contact Olga." ma:format="Dropdown" ma:internalName="Client">
      <xsd:simpleType>
        <xsd:restriction base="dms:Choice">
          <xsd:enumeration value="GEN"/>
          <xsd:enumeration value="DEM"/>
          <xsd:enumeration value="MAS"/>
          <xsd:enumeration value="PSC"/>
          <xsd:enumeration value="INT"/>
          <xsd:enumeration value="ABQ"/>
          <xsd:enumeration value="ALB"/>
          <xsd:enumeration value="ATL"/>
          <xsd:enumeration value="AUS"/>
          <xsd:enumeration value="CAV"/>
          <xsd:enumeration value="CED"/>
          <xsd:enumeration value="CHI"/>
          <xsd:enumeration value="CLE"/>
          <xsd:enumeration value="COL"/>
          <xsd:enumeration value="CPC"/>
          <xsd:enumeration value="CRO"/>
          <xsd:enumeration value="CRS"/>
          <xsd:enumeration value="DCO"/>
          <xsd:enumeration value="DEN"/>
          <xsd:enumeration value="EDW"/>
          <xsd:enumeration value="FLA"/>
          <xsd:enumeration value="FRE"/>
          <xsd:enumeration value="FUL"/>
          <xsd:enumeration value="GSC"/>
          <xsd:enumeration value="GCK"/>
          <xsd:enumeration value="HAR"/>
          <xsd:enumeration value="HEN"/>
          <xsd:enumeration value="IDH"/>
          <xsd:enumeration value="ING"/>
          <xsd:enumeration value="JUD"/>
          <xsd:enumeration value="KNT"/>
          <xsd:enumeration value="MES"/>
          <xsd:enumeration value="MID"/>
          <xsd:enumeration value="NAS"/>
          <xsd:enumeration value="NER"/>
          <xsd:enumeration value="NHV"/>
          <xsd:enumeration value="NOF"/>
          <xsd:enumeration value="NOS"/>
          <xsd:enumeration value="NPN"/>
          <xsd:enumeration value="NWA"/>
          <xsd:enumeration value="NWT"/>
          <xsd:enumeration value="NYC"/>
          <xsd:enumeration value="PHL"/>
          <xsd:enumeration value="RCL"/>
          <xsd:enumeration value="TEM"/>
          <xsd:enumeration value="TEX"/>
          <xsd:enumeration value="VAB"/>
          <xsd:enumeration value="WIL"/>
          <xsd:enumeration value="WTA"/>
          <xsd:enumeration value="YSL"/>
        </xsd:restriction>
      </xsd:simpleType>
    </xsd:element>
    <xsd:element name="Prod" ma:index="6" nillable="true" ma:displayName="Prod" ma:default="" ma:format="Dropdown" ma:internalName="Prod">
      <xsd:simpleType>
        <xsd:restriction base="dms:Choice">
          <xsd:enumeration value="Intro"/>
          <xsd:enumeration value="AC"/>
          <xsd:enumeration value="AD"/>
          <xsd:enumeration value="AL"/>
          <xsd:enumeration value="AN"/>
          <xsd:enumeration value="AS"/>
          <xsd:enumeration value="AE"/>
          <xsd:enumeration value="AZ"/>
          <xsd:enumeration value="CMD"/>
          <xsd:enumeration value="CP"/>
          <xsd:enumeration value="GB"/>
          <xsd:enumeration value="GS"/>
          <xsd:enumeration value="KP"/>
          <xsd:enumeration value="MS"/>
          <xsd:enumeration value="OU"/>
          <xsd:enumeration value="PDP"/>
          <xsd:enumeration value="RS"/>
          <xsd:enumeration value="SB"/>
          <xsd:enumeration value="SC"/>
          <xsd:enumeration value="SIS"/>
          <xsd:enumeration value="Data"/>
          <xsd:enumeration value="Admin"/>
          <xsd:enumeration value="User"/>
          <xsd:enumeration value="Other"/>
        </xsd:restriction>
      </xsd:simpleType>
    </xsd:element>
    <xsd:element name="VER" ma:index="7" nillable="true" ma:displayName="VER" ma:default="" ma:format="Dropdown" ma:internalName="VER">
      <xsd:simpleType>
        <xsd:restriction base="dms:Choice">
          <xsd:enumeration value="14"/>
          <xsd:enumeration value="12"/>
          <xsd:enumeration value="11"/>
          <xsd:enumeration value="10.5"/>
          <xsd:enumeration value="10.1"/>
          <xsd:enumeration value="10"/>
          <xsd:enumeration value="4.0"/>
          <xsd:enumeration value="9.5"/>
          <xsd:enumeration value="9.1"/>
          <xsd:enumeration value="9.0"/>
          <xsd:enumeration value="8.5"/>
          <xsd:enumeration value="8.0"/>
          <xsd:enumeration value="7.0"/>
          <xsd:enumeration value="7.1"/>
          <xsd:enumeration value="7.5"/>
          <xsd:enumeration value="6.5"/>
          <xsd:enumeration value="6.0"/>
          <xsd:enumeration value="2.0"/>
          <xsd:enumeration value="1.0"/>
        </xsd:restriction>
      </xsd:simpleType>
    </xsd:element>
    <xsd:element name="v14P_x003f_" ma:index="8" nillable="true" ma:displayName="v14P?" ma:default="0" ma:internalName="v14P_x003f_">
      <xsd:simpleType>
        <xsd:restriction base="dms:Boolean"/>
      </xsd:simpleType>
    </xsd:element>
    <xsd:element name="Cust_x003f_" ma:index="9" nillable="true" ma:displayName="Cust?" ma:default="0" ma:internalName="Cust_x003f_">
      <xsd:simpleType>
        <xsd:restriction base="dms:Boolean"/>
      </xsd:simpleType>
    </xsd:element>
    <xsd:element name="DocTyp" ma:index="10" nillable="true" ma:displayName="DocTyp" ma:default="" ma:format="Dropdown" ma:internalName="DocTyp">
      <xsd:simpleType>
        <xsd:restriction base="dms:Choice">
          <xsd:enumeration value="GP"/>
          <xsd:enumeration value="IG"/>
          <xsd:enumeration value="AGD"/>
          <xsd:enumeration value="BI"/>
          <xsd:enumeration value="DCT"/>
          <xsd:enumeration value="DD"/>
          <xsd:enumeration value="IMP"/>
          <xsd:enumeration value="FO"/>
          <xsd:enumeration value="PI"/>
          <xsd:enumeration value="PS"/>
          <xsd:enumeration value="QS"/>
          <xsd:enumeration value="QU"/>
          <xsd:enumeration value="RE"/>
          <xsd:enumeration value="RP"/>
          <xsd:enumeration value="SC"/>
          <xsd:enumeration value="ST"/>
          <xsd:enumeration value="TC"/>
          <xsd:enumeration value="TI"/>
          <xsd:enumeration value="TM"/>
          <xsd:enumeration value="UG"/>
          <xsd:enumeration value="Other"/>
        </xsd:restriction>
      </xsd:simpleType>
    </xsd:element>
    <xsd:element name="Format" ma:index="11" nillable="true" ma:displayName="Format" ma:default="Word" ma:format="Dropdown" ma:internalName="Format">
      <xsd:simpleType>
        <xsd:restriction base="dms:Choice">
          <xsd:enumeration value="Word"/>
          <xsd:enumeration value="Excel"/>
          <xsd:enumeration value="PPT"/>
          <xsd:enumeration value="PDF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Cust_x003f_ xmlns="440eba90-758f-4fba-856c-97b74c236e8a">false</Cust_x003f_>
    <Description0 xmlns="440eba90-758f-4fba-856c-97b74c236e8a" xsi:nil="true"/>
    <Owner xmlns="440eba90-758f-4fba-856c-97b74c236e8a">Amy C</Owner>
    <Client xmlns="440eba90-758f-4fba-856c-97b74c236e8a">GEN</Client>
    <DocTyp xmlns="440eba90-758f-4fba-856c-97b74c236e8a" xsi:nil="true"/>
    <Prod xmlns="440eba90-758f-4fba-856c-97b74c236e8a" xsi:nil="true"/>
    <v14P_x003f_ xmlns="440eba90-758f-4fba-856c-97b74c236e8a">false</v14P_x003f_>
    <Format xmlns="440eba90-758f-4fba-856c-97b74c236e8a">Word</Format>
    <Status xmlns="440eba90-758f-4fba-856c-97b74c236e8a" xsi:nil="true"/>
    <VER xmlns="440eba90-758f-4fba-856c-97b74c236e8a" xsi:nil="true"/>
  </documentManagement>
</p:properties>
</file>

<file path=customXml/itemProps1.xml><?xml version="1.0" encoding="utf-8"?>
<ds:datastoreItem xmlns:ds="http://schemas.openxmlformats.org/officeDocument/2006/customXml" ds:itemID="{993B1E4B-FA3F-4083-99C9-C0CBBA6764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8A9DD2-03A5-436A-A87A-158579449EC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F3C1AEB-FFDA-481B-A546-142DA700DD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0eba90-758f-4fba-856c-97b74c236e8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50A366A0-E67E-4319-9E65-C0EA0342C7C6}">
  <ds:schemaRefs>
    <ds:schemaRef ds:uri="http://schemas.microsoft.com/office/2006/metadata/properties"/>
    <ds:schemaRef ds:uri="440eba90-758f-4fba-856c-97b74c236e8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2412</TotalTime>
  <Words>1965</Words>
  <Application>Microsoft Office PowerPoint</Application>
  <PresentationFormat>Custom</PresentationFormat>
  <Paragraphs>267</Paragraphs>
  <Slides>28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Custom Design</vt:lpstr>
      <vt:lpstr>1_Custom Design</vt:lpstr>
      <vt:lpstr>What is PD Planner? </vt:lpstr>
      <vt:lpstr>Professional Development Life Cycle</vt:lpstr>
      <vt:lpstr>Navigate in PD Planner</vt:lpstr>
      <vt:lpstr>Viewing My PD Profile</vt:lpstr>
      <vt:lpstr>Setting Goals</vt:lpstr>
      <vt:lpstr>Personal PD Goals</vt:lpstr>
      <vt:lpstr>PD Plans</vt:lpstr>
      <vt:lpstr>Activity Catalog</vt:lpstr>
      <vt:lpstr>Activity Catalog</vt:lpstr>
      <vt:lpstr>Register for Activities</vt:lpstr>
      <vt:lpstr>Important Terms</vt:lpstr>
      <vt:lpstr>Requesting Credit and Pre-Approval</vt:lpstr>
      <vt:lpstr>Key Features for Activity Facilitators</vt:lpstr>
      <vt:lpstr>Facilitator’s Attendee List</vt:lpstr>
      <vt:lpstr>Sharing Facilitator Activity Notes</vt:lpstr>
      <vt:lpstr>How Do Activities Get in the Catalog?</vt:lpstr>
      <vt:lpstr>Activity/Section Options</vt:lpstr>
      <vt:lpstr>Add an Activity to the Catalog</vt:lpstr>
      <vt:lpstr>Add a Resource</vt:lpstr>
      <vt:lpstr>Key Features for PD Administrators</vt:lpstr>
      <vt:lpstr>Create and Manage PD Initiatives</vt:lpstr>
      <vt:lpstr>Recommending PD Activities</vt:lpstr>
      <vt:lpstr>Approving PD Plans</vt:lpstr>
      <vt:lpstr>Approving Activity Requests for an Individual</vt:lpstr>
      <vt:lpstr>Approval Alerts</vt:lpstr>
      <vt:lpstr>Reporting</vt:lpstr>
      <vt:lpstr>Managing Facilitators</vt:lpstr>
      <vt:lpstr>Protocols</vt:lpstr>
    </vt:vector>
  </TitlesOfParts>
  <Company>Pearson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Classrooms</dc:title>
  <dc:creator>Julie Albanese</dc:creator>
  <cp:lastModifiedBy>Beth Klineman</cp:lastModifiedBy>
  <cp:revision>126</cp:revision>
  <cp:lastPrinted>2012-06-28T18:17:49Z</cp:lastPrinted>
  <dcterms:created xsi:type="dcterms:W3CDTF">2011-03-04T16:01:26Z</dcterms:created>
  <dcterms:modified xsi:type="dcterms:W3CDTF">2013-11-25T20:57:59Z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