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7" r:id="rId5"/>
    <p:sldMasterId id="2147484280" r:id="rId6"/>
  </p:sldMasterIdLst>
  <p:notesMasterIdLst>
    <p:notesMasterId r:id="rId13"/>
  </p:notesMasterIdLst>
  <p:handoutMasterIdLst>
    <p:handoutMasterId r:id="rId14"/>
  </p:handoutMasterIdLst>
  <p:sldIdLst>
    <p:sldId id="445" r:id="rId7"/>
    <p:sldId id="442" r:id="rId8"/>
    <p:sldId id="398" r:id="rId9"/>
    <p:sldId id="443" r:id="rId10"/>
    <p:sldId id="444" r:id="rId11"/>
    <p:sldId id="453" r:id="rId12"/>
  </p:sldIdLst>
  <p:sldSz cx="9144000" cy="6858000" type="screen4x3"/>
  <p:notesSz cx="6881813" cy="92964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1B25"/>
    <a:srgbClr val="50C8E8"/>
    <a:srgbClr val="8FD2C5"/>
    <a:srgbClr val="FFA9A6"/>
    <a:srgbClr val="EDB6D3"/>
    <a:srgbClr val="532E63"/>
    <a:srgbClr val="FFD200"/>
    <a:srgbClr val="FAA61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54" autoAdjust="0"/>
    <p:restoredTop sz="89244" autoAdjust="0"/>
  </p:normalViewPr>
  <p:slideViewPr>
    <p:cSldViewPr>
      <p:cViewPr>
        <p:scale>
          <a:sx n="70" d="100"/>
          <a:sy n="70" d="100"/>
        </p:scale>
        <p:origin x="-1152" y="-72"/>
      </p:cViewPr>
      <p:guideLst>
        <p:guide orient="horz" pos="690"/>
        <p:guide pos="5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tags" Target="tags/tag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69" tIns="45284" rIns="90569" bIns="45284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13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69" tIns="45284" rIns="90569" bIns="4528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8291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69" tIns="45284" rIns="90569" bIns="45284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8829675"/>
            <a:ext cx="29813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69" tIns="45284" rIns="90569" bIns="4528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fld id="{9330367C-BC9D-4678-AA55-924359E052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69" tIns="45284" rIns="90569" bIns="45284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1438" y="0"/>
            <a:ext cx="298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69" tIns="45284" rIns="90569" bIns="4528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684213"/>
            <a:ext cx="4665663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5350" y="4413250"/>
            <a:ext cx="5078413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69" tIns="45284" rIns="90569" bIns="452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6500"/>
            <a:ext cx="298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69" tIns="45284" rIns="90569" bIns="45284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1438" y="8826500"/>
            <a:ext cx="298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69" tIns="45284" rIns="90569" bIns="4528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fld id="{55FBF71C-E41A-4C3D-A98A-3CC98DE58E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8500"/>
            <a:ext cx="4643437" cy="3484563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0563" y="4416425"/>
            <a:ext cx="5500687" cy="4181475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Highlight the focus of today – reporting on classroom assessments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Because it is web based, you can use Classrooms anywhere you have internet access.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6013" y="698500"/>
            <a:ext cx="4649787" cy="348615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6150" indent="-346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  <a:defRPr/>
            </a:pPr>
            <a:r>
              <a:rPr lang="en-US" dirty="0" smtClean="0">
                <a:ea typeface="+mn-ea"/>
                <a:cs typeface="+mn-cs"/>
              </a:rPr>
              <a:t>Create a Student Group from any report.</a:t>
            </a:r>
          </a:p>
          <a:p>
            <a:pPr marL="346150" indent="-346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  <a:defRPr/>
            </a:pPr>
            <a:r>
              <a:rPr lang="en-US" dirty="0" smtClean="0">
                <a:ea typeface="+mn-ea"/>
                <a:cs typeface="+mn-cs"/>
              </a:rPr>
              <a:t>Only you can see your student groups</a:t>
            </a:r>
          </a:p>
          <a:p>
            <a:pPr marL="346150" indent="-346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  <a:defRPr/>
            </a:pPr>
            <a:r>
              <a:rPr lang="en-US" dirty="0" smtClean="0">
                <a:ea typeface="+mn-ea"/>
                <a:cs typeface="+mn-cs"/>
              </a:rPr>
              <a:t>Make notes regarding student instruction or progress. </a:t>
            </a:r>
          </a:p>
          <a:p>
            <a:pPr marL="346150" indent="-346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  <a:defRPr/>
            </a:pPr>
            <a:r>
              <a:rPr lang="en-US" dirty="0" smtClean="0">
                <a:ea typeface="+mn-ea"/>
                <a:cs typeface="+mn-cs"/>
              </a:rPr>
              <a:t>Determine appropriate instructional strategies.</a:t>
            </a:r>
          </a:p>
          <a:p>
            <a:pPr marL="346150" indent="-346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  <a:defRPr/>
            </a:pPr>
            <a:r>
              <a:rPr lang="en-US" dirty="0" smtClean="0">
                <a:ea typeface="+mn-ea"/>
                <a:cs typeface="+mn-cs"/>
              </a:rPr>
              <a:t>Differentiate instruction based on student needs.  </a:t>
            </a:r>
            <a:endParaRPr lang="en-US" dirty="0" smtClean="0">
              <a:ea typeface="Calibri"/>
              <a:cs typeface="Times New Roman"/>
            </a:endParaRPr>
          </a:p>
          <a:p>
            <a:pPr marL="346150" indent="-346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  <a:defRPr/>
            </a:pPr>
            <a:r>
              <a:rPr lang="en-US" dirty="0" smtClean="0">
                <a:ea typeface="Calibri"/>
                <a:cs typeface="Times New Roman"/>
              </a:rPr>
              <a:t>View in the analysis spreadsheet</a:t>
            </a:r>
          </a:p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682F13-A893-4077-9921-0DE39A960E6C}" type="slidenum">
              <a:rPr lang="en-US">
                <a:solidFill>
                  <a:prstClr val="black"/>
                </a:solidFill>
                <a:latin typeface="Calibri" pitchFamily="34" charset="0"/>
              </a:rPr>
              <a:pPr/>
              <a:t>4</a:t>
            </a:fld>
            <a:endParaRPr lang="en-US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6013" y="698500"/>
            <a:ext cx="4649787" cy="3486150"/>
          </a:xfrm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List of pre-published column sets, can also create your own</a:t>
            </a: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0E6690-550E-4D28-9618-FDD03B0E5FA3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BF5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 userDrawn="1"/>
        </p:nvSpPr>
        <p:spPr bwMode="gray">
          <a:xfrm>
            <a:off x="1" y="6397626"/>
            <a:ext cx="9145466" cy="4603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  <a:latin typeface="Verdana" pitchFamily="34" charset="0"/>
            </a:endParaRPr>
          </a:p>
        </p:txBody>
      </p:sp>
      <p:pic>
        <p:nvPicPr>
          <p:cNvPr id="3" name="Picture 10" descr="Pearson_Bound_Whit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7585" y="6356351"/>
            <a:ext cx="1656416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2" descr="Pearson_Strap_Bound_Whit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6356351"/>
            <a:ext cx="190854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Always_Learning_Text_Blue_RGB"/>
          <p:cNvPicPr preferRelativeResize="0">
            <a:picLocks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7203" y="2332038"/>
            <a:ext cx="7212004" cy="173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Presentation Title runs here  l  00/00/00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9C91A-145E-41EF-93FF-1595DF4F66E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400"/>
            <a:ext cx="400564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95288"/>
            <a:ext cx="2057400" cy="5676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125" y="395288"/>
            <a:ext cx="6019800" cy="5676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Presentation Title runs here  l  00/00/00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FE3A1-4E14-49E2-BACB-922036413E1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400"/>
            <a:ext cx="400564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Pr>
        <a:solidFill>
          <a:srgbClr val="FBF5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2067" y="392113"/>
            <a:ext cx="7771960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2067" y="1676400"/>
            <a:ext cx="6399920" cy="17526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400"/>
            <a:ext cx="400564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BF5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 userDrawn="1"/>
        </p:nvSpPr>
        <p:spPr bwMode="gray">
          <a:xfrm>
            <a:off x="1" y="6397626"/>
            <a:ext cx="9145466" cy="4603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  <a:latin typeface="Verdana" pitchFamily="34" charset="0"/>
            </a:endParaRPr>
          </a:p>
        </p:txBody>
      </p:sp>
      <p:pic>
        <p:nvPicPr>
          <p:cNvPr id="3" name="Picture 10" descr="Pearson_Bound_Whit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7585" y="6356351"/>
            <a:ext cx="1656416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2" descr="Pearson_Strap_Bound_Whit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6356351"/>
            <a:ext cx="190854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Always_Learning_Text_Blue_RGB"/>
          <p:cNvPicPr preferRelativeResize="0">
            <a:picLocks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7203" y="2332038"/>
            <a:ext cx="7212004" cy="173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125" y="15462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125" y="15462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Presentation Title runs here  l  00/00/00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F6877-942F-444D-BA38-D0BA759AF36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Presentation Title runs here  l  00/00/00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7FD20-DC0B-4423-AC73-FBF8DA9519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125" y="15462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125" y="15462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Presentation Title runs here  l  00/00/00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ECB7E-9F16-4BE8-9BBB-02391364A52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Presentation Title runs here  l  00/00/00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75209-E2ED-4F4A-9FDC-CFC2AF074AB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9799" y="381000"/>
            <a:ext cx="4511801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Presentation Title runs here  l  00/00/00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68D7E-EEFE-4592-84E3-07EA43756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04800"/>
            <a:ext cx="400564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Presentation Title runs here  l  00/00/00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D3AFE-3FF8-4F11-B6C2-6C00B47365B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400564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Presentation Title runs here  l  00/00/00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8AEC1-A88E-4478-8EFE-A4EE04782C4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400"/>
            <a:ext cx="400564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Presentation Title runs here  l  00/00/00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5587A-6478-4DBF-A8DF-51E873EEA7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400"/>
            <a:ext cx="400564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/>
        </p:nvSpPr>
        <p:spPr bwMode="gray">
          <a:xfrm>
            <a:off x="1" y="6397626"/>
            <a:ext cx="9145466" cy="4603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4999" y="395288"/>
            <a:ext cx="8229307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4999" y="1546226"/>
            <a:ext cx="822930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7206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81122" y="6545264"/>
            <a:ext cx="4983905" cy="17938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9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Presentation Title runs here  l  00/00/00</a:t>
            </a:r>
          </a:p>
        </p:txBody>
      </p:sp>
      <p:sp>
        <p:nvSpPr>
          <p:cNvPr id="47207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52449" y="6545264"/>
            <a:ext cx="331283" cy="17938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chemeClr val="bg1"/>
                </a:solidFill>
                <a:ea typeface="MS PGothic" pitchFamily="34" charset="-128"/>
              </a:defRPr>
            </a:lvl1pPr>
          </a:lstStyle>
          <a:p>
            <a:pPr>
              <a:defRPr/>
            </a:pPr>
            <a:fld id="{540E55BD-2085-4B5E-8ADC-3CEF1AA8D481}" type="slidenum">
              <a:rPr lang="en-US">
                <a:solidFill>
                  <a:srgbClr val="FFFFFF"/>
                </a:solidFill>
                <a:latin typeface="Verdana" pitchFamily="34" charset="0"/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pic>
        <p:nvPicPr>
          <p:cNvPr id="1031" name="Picture 12" descr="Pearson_Bound_Whit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87585" y="6356351"/>
            <a:ext cx="1656416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68" r:id="rId1"/>
    <p:sldLayoutId id="2147484269" r:id="rId2"/>
    <p:sldLayoutId id="2147484270" r:id="rId3"/>
    <p:sldLayoutId id="2147484271" r:id="rId4"/>
    <p:sldLayoutId id="2147484272" r:id="rId5"/>
    <p:sldLayoutId id="2147484273" r:id="rId6"/>
    <p:sldLayoutId id="2147484274" r:id="rId7"/>
    <p:sldLayoutId id="2147484275" r:id="rId8"/>
    <p:sldLayoutId id="2147484276" r:id="rId9"/>
    <p:sldLayoutId id="2147484277" r:id="rId10"/>
    <p:sldLayoutId id="2147484278" r:id="rId11"/>
    <p:sldLayoutId id="2147484279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SzPct val="80000"/>
        <a:buFont typeface="Verdana" pitchFamily="34" charset="0"/>
        <a:defRPr sz="20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179388" indent="-177800" algn="l" rtl="0" eaLnBrk="0" fontAlgn="base" hangingPunct="0">
        <a:spcBef>
          <a:spcPct val="5000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2pPr>
      <a:lvl3pPr marL="350838" indent="-169863" algn="l" rtl="0" eaLnBrk="0" fontAlgn="base" hangingPunct="0">
        <a:spcBef>
          <a:spcPct val="20000"/>
        </a:spcBef>
        <a:spcAft>
          <a:spcPct val="0"/>
        </a:spcAft>
        <a:buSzPct val="80000"/>
        <a:buFont typeface="Arial" pitchFamily="34" charset="0"/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3pPr>
      <a:lvl4pPr marL="541338" indent="-188913" algn="l" rtl="0" eaLnBrk="0" fontAlgn="base" hangingPunct="0">
        <a:spcBef>
          <a:spcPct val="20000"/>
        </a:spcBef>
        <a:spcAft>
          <a:spcPct val="0"/>
        </a:spcAft>
        <a:buSzPct val="80000"/>
        <a:buFont typeface="Arial" pitchFamily="34" charset="0"/>
        <a:buChar char="○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charset="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charset="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charset="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charset="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/>
        </p:nvSpPr>
        <p:spPr bwMode="gray">
          <a:xfrm>
            <a:off x="1" y="6397626"/>
            <a:ext cx="9145466" cy="4603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0" y="395288"/>
            <a:ext cx="2895600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4999" y="1546226"/>
            <a:ext cx="822930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7206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81122" y="6545264"/>
            <a:ext cx="4983905" cy="17938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9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Presentation Title runs here  l  00/00/00</a:t>
            </a:r>
          </a:p>
        </p:txBody>
      </p:sp>
      <p:sp>
        <p:nvSpPr>
          <p:cNvPr id="47207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52449" y="6545264"/>
            <a:ext cx="331283" cy="17938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chemeClr val="bg1"/>
                </a:solidFill>
                <a:ea typeface="MS PGothic" pitchFamily="34" charset="-128"/>
              </a:defRPr>
            </a:lvl1pPr>
          </a:lstStyle>
          <a:p>
            <a:pPr>
              <a:defRPr/>
            </a:pPr>
            <a:fld id="{540E55BD-2085-4B5E-8ADC-3CEF1AA8D481}" type="slidenum">
              <a:rPr lang="en-US">
                <a:solidFill>
                  <a:srgbClr val="FFFFFF"/>
                </a:solidFill>
                <a:latin typeface="Verdana" pitchFamily="34" charset="0"/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  <a:latin typeface="Verdana" pitchFamily="34" charset="0"/>
            </a:endParaRPr>
          </a:p>
        </p:txBody>
      </p:sp>
      <p:pic>
        <p:nvPicPr>
          <p:cNvPr id="1031" name="Picture 12" descr="Pearson_Bound_Whit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487585" y="6356351"/>
            <a:ext cx="1656416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381000"/>
            <a:ext cx="400564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81" r:id="rId1"/>
    <p:sldLayoutId id="2147484282" r:id="rId2"/>
    <p:sldLayoutId id="2147484283" r:id="rId3"/>
    <p:sldLayoutId id="2147484284" r:id="rId4"/>
    <p:sldLayoutId id="2147484285" r:id="rId5"/>
    <p:sldLayoutId id="2147484286" r:id="rId6"/>
    <p:sldLayoutId id="2147484287" r:id="rId7"/>
    <p:sldLayoutId id="2147484288" r:id="rId8"/>
    <p:sldLayoutId id="2147484289" r:id="rId9"/>
    <p:sldLayoutId id="2147484290" r:id="rId10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Verdana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SzPct val="80000"/>
        <a:buFont typeface="Verdana" pitchFamily="34" charset="0"/>
        <a:defRPr sz="20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179388" indent="-177800" algn="l" rtl="0" eaLnBrk="0" fontAlgn="base" hangingPunct="0">
        <a:spcBef>
          <a:spcPct val="5000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2pPr>
      <a:lvl3pPr marL="350838" indent="-169863" algn="l" rtl="0" eaLnBrk="0" fontAlgn="base" hangingPunct="0">
        <a:spcBef>
          <a:spcPct val="20000"/>
        </a:spcBef>
        <a:spcAft>
          <a:spcPct val="0"/>
        </a:spcAft>
        <a:buSzPct val="80000"/>
        <a:buFont typeface="Arial" pitchFamily="34" charset="0"/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3pPr>
      <a:lvl4pPr marL="541338" indent="-188913" algn="l" rtl="0" eaLnBrk="0" fontAlgn="base" hangingPunct="0">
        <a:spcBef>
          <a:spcPct val="20000"/>
        </a:spcBef>
        <a:spcAft>
          <a:spcPct val="0"/>
        </a:spcAft>
        <a:buSzPct val="80000"/>
        <a:buFont typeface="Arial" pitchFamily="34" charset="0"/>
        <a:buChar char="○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itchFamily="34" charset="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charset="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charset="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charset="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charset="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105400" y="211138"/>
            <a:ext cx="441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What is Classrooms?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/>
              <a:t>      </a:t>
            </a:r>
            <a:endParaRPr lang="en-US" sz="240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SzPct val="120000"/>
              <a:defRPr/>
            </a:pPr>
            <a:r>
              <a:rPr lang="en-US" sz="2200" dirty="0">
                <a:latin typeface="+mn-lt"/>
                <a:ea typeface="ＭＳ Ｐゴシック"/>
                <a:cs typeface="ＭＳ Ｐゴシック"/>
              </a:rPr>
              <a:t>Classrooms is a module of Schoolnet that</a:t>
            </a:r>
            <a:r>
              <a:rPr lang="en-US" sz="2200" dirty="0" smtClean="0">
                <a:latin typeface="+mn-lt"/>
                <a:ea typeface="ＭＳ Ｐゴシック"/>
                <a:cs typeface="ＭＳ Ｐゴシック"/>
              </a:rPr>
              <a:t>:</a:t>
            </a:r>
          </a:p>
          <a:p>
            <a:pPr marL="342900" indent="-342900">
              <a:spcBef>
                <a:spcPct val="20000"/>
              </a:spcBef>
              <a:buSzPct val="120000"/>
              <a:defRPr/>
            </a:pPr>
            <a:endParaRPr lang="en-US" sz="2200" dirty="0">
              <a:latin typeface="+mn-lt"/>
              <a:ea typeface="ＭＳ Ｐゴシック"/>
              <a:cs typeface="ＭＳ Ｐゴシック"/>
            </a:endParaRPr>
          </a:p>
          <a:p>
            <a:pPr marL="342900" indent="-342900">
              <a:spcBef>
                <a:spcPct val="20000"/>
              </a:spcBef>
              <a:buSzPct val="120000"/>
              <a:buFontTx/>
              <a:buBlip>
                <a:blip r:embed="rId3"/>
              </a:buBlip>
              <a:defRPr/>
            </a:pPr>
            <a:r>
              <a:rPr lang="en-US" sz="2000" dirty="0">
                <a:latin typeface="+mn-lt"/>
                <a:ea typeface="ＭＳ Ｐゴシック"/>
                <a:cs typeface="ＭＳ Ｐゴシック"/>
              </a:rPr>
              <a:t>Provides teachers with standards-based instructional tools, lessons and best practices </a:t>
            </a:r>
          </a:p>
          <a:p>
            <a:pPr>
              <a:spcBef>
                <a:spcPct val="20000"/>
              </a:spcBef>
              <a:buSzPct val="120000"/>
              <a:defRPr/>
            </a:pPr>
            <a:endParaRPr lang="en-US" sz="2000" dirty="0">
              <a:latin typeface="+mn-lt"/>
              <a:ea typeface="ＭＳ Ｐゴシック"/>
              <a:cs typeface="ＭＳ Ｐゴシック"/>
            </a:endParaRPr>
          </a:p>
          <a:p>
            <a:pPr marL="342900" indent="-342900">
              <a:spcBef>
                <a:spcPct val="20000"/>
              </a:spcBef>
              <a:buSzPct val="120000"/>
              <a:buFontTx/>
              <a:buBlip>
                <a:blip r:embed="rId3"/>
              </a:buBlip>
              <a:defRPr/>
            </a:pPr>
            <a:r>
              <a:rPr lang="en-US" sz="2000" dirty="0">
                <a:latin typeface="+mn-lt"/>
                <a:ea typeface="ＭＳ Ｐゴシック"/>
                <a:cs typeface="ＭＳ Ｐゴシック"/>
              </a:rPr>
              <a:t>Delivers class and student level data to the teacher’s desktop</a:t>
            </a:r>
          </a:p>
          <a:p>
            <a:pPr>
              <a:spcBef>
                <a:spcPct val="20000"/>
              </a:spcBef>
              <a:buSzPct val="120000"/>
              <a:defRPr/>
            </a:pPr>
            <a:endParaRPr lang="en-US" sz="2000" dirty="0">
              <a:latin typeface="+mn-lt"/>
              <a:ea typeface="ＭＳ Ｐゴシック"/>
              <a:cs typeface="ＭＳ Ｐゴシック"/>
            </a:endParaRPr>
          </a:p>
          <a:p>
            <a:pPr marL="342900" indent="-342900">
              <a:spcBef>
                <a:spcPct val="20000"/>
              </a:spcBef>
              <a:buSzPct val="120000"/>
              <a:buFontTx/>
              <a:buBlip>
                <a:blip r:embed="rId3"/>
              </a:buBlip>
              <a:defRPr/>
            </a:pPr>
            <a:r>
              <a:rPr lang="en-US" sz="2000" dirty="0">
                <a:latin typeface="+mn-lt"/>
                <a:ea typeface="ＭＳ Ｐゴシック"/>
                <a:cs typeface="ＭＳ Ｐゴシック"/>
              </a:rPr>
              <a:t>Provides teachers the information they need anytime and anywhere 24/7</a:t>
            </a:r>
          </a:p>
          <a:p>
            <a:pPr marL="342900" indent="-342900">
              <a:spcBef>
                <a:spcPct val="20000"/>
              </a:spcBef>
              <a:buSzPct val="120000"/>
              <a:buFontTx/>
              <a:buBlip>
                <a:blip r:embed="rId3"/>
              </a:buBlip>
              <a:defRPr/>
            </a:pPr>
            <a:endParaRPr lang="en-US" kern="0" dirty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indent="-342900">
              <a:spcBef>
                <a:spcPct val="20000"/>
              </a:spcBef>
              <a:buSzPct val="120000"/>
              <a:buFontTx/>
              <a:buBlip>
                <a:blip r:embed="rId3"/>
              </a:buBlip>
              <a:defRPr/>
            </a:pPr>
            <a:endParaRPr lang="en-US" sz="1900" b="1" kern="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</a:endParaRPr>
          </a:p>
          <a:p>
            <a:pPr marL="342900" indent="-342900">
              <a:spcBef>
                <a:spcPct val="20000"/>
              </a:spcBef>
              <a:buSzPct val="120000"/>
              <a:defRPr/>
            </a:pPr>
            <a:endParaRPr lang="en-US" sz="1900" b="1" kern="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</a:endParaRPr>
          </a:p>
          <a:p>
            <a:pPr marL="342900" indent="-342900">
              <a:spcBef>
                <a:spcPct val="20000"/>
              </a:spcBef>
              <a:buSzPct val="120000"/>
              <a:buFontTx/>
              <a:buBlip>
                <a:blip r:embed="rId3"/>
              </a:buBlip>
              <a:defRPr/>
            </a:pPr>
            <a:endParaRPr lang="en-US" sz="1900" kern="0" dirty="0">
              <a:solidFill>
                <a:srgbClr val="00CC00"/>
              </a:solidFill>
              <a:latin typeface="+mn-lt"/>
              <a:ea typeface="+mn-ea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28600"/>
            <a:ext cx="400564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676400" y="2819400"/>
            <a:ext cx="7086600" cy="1828800"/>
          </a:xfrm>
        </p:spPr>
        <p:txBody>
          <a:bodyPr/>
          <a:lstStyle/>
          <a:p>
            <a:pPr algn="r" eaLnBrk="1" hangingPunct="1"/>
            <a:r>
              <a:rPr lang="en-US" sz="3600" dirty="0" smtClean="0"/>
              <a:t>CREATE </a:t>
            </a:r>
            <a:br>
              <a:rPr lang="en-US" sz="3600" dirty="0" smtClean="0"/>
            </a:br>
            <a:r>
              <a:rPr lang="en-US" sz="3600" dirty="0" smtClean="0"/>
              <a:t>STUDENT GROUPS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34000" y="228600"/>
            <a:ext cx="3521201" cy="671512"/>
          </a:xfrm>
        </p:spPr>
        <p:txBody>
          <a:bodyPr/>
          <a:lstStyle/>
          <a:p>
            <a:r>
              <a:rPr lang="en-US" dirty="0" smtClean="0"/>
              <a:t>Student Groups</a:t>
            </a: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6F50814-5F82-4AB3-84B2-49C7F48E25B0}" type="slidenum">
              <a:rPr lang="en-US" smtClean="0">
                <a:ea typeface="ＭＳ Ｐゴシック" pitchFamily="34" charset="-128"/>
              </a:rPr>
              <a:pPr/>
              <a:t>3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6148" name="Rectangle 3"/>
          <p:cNvSpPr txBox="1">
            <a:spLocks noChangeArrowheads="1"/>
          </p:cNvSpPr>
          <p:nvPr/>
        </p:nvSpPr>
        <p:spPr bwMode="auto">
          <a:xfrm>
            <a:off x="304800" y="1295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SzPct val="135000"/>
              <a:buFontTx/>
              <a:buBlip>
                <a:blip r:embed="rId3"/>
              </a:buBlip>
            </a:pPr>
            <a:r>
              <a:rPr lang="en-US" dirty="0">
                <a:latin typeface="Arial" pitchFamily="34" charset="0"/>
              </a:rPr>
              <a:t>Place students in definable groups for differentiated planning</a:t>
            </a:r>
          </a:p>
          <a:p>
            <a:pPr marL="342900" indent="-342900">
              <a:spcBef>
                <a:spcPct val="20000"/>
              </a:spcBef>
              <a:buSzPct val="135000"/>
              <a:buFontTx/>
              <a:buBlip>
                <a:blip r:embed="rId3"/>
              </a:buBlip>
            </a:pPr>
            <a:r>
              <a:rPr lang="en-US" dirty="0">
                <a:latin typeface="Arial" pitchFamily="34" charset="0"/>
              </a:rPr>
              <a:t>Visible only to group creator</a:t>
            </a:r>
          </a:p>
          <a:p>
            <a:pPr marL="342900" indent="-342900">
              <a:spcBef>
                <a:spcPct val="20000"/>
              </a:spcBef>
              <a:buSzPct val="135000"/>
              <a:buFontTx/>
              <a:buBlip>
                <a:blip r:embed="rId3"/>
              </a:buBlip>
            </a:pPr>
            <a:r>
              <a:rPr lang="en-US" dirty="0">
                <a:latin typeface="Arial" pitchFamily="34" charset="0"/>
              </a:rPr>
              <a:t>Use as a filter in the </a:t>
            </a:r>
            <a:r>
              <a:rPr lang="en-US" dirty="0" smtClean="0">
                <a:latin typeface="Arial" pitchFamily="34" charset="0"/>
              </a:rPr>
              <a:t>spreadsheet</a:t>
            </a:r>
          </a:p>
          <a:p>
            <a:pPr marL="342900" indent="-342900">
              <a:spcBef>
                <a:spcPct val="20000"/>
              </a:spcBef>
              <a:buSzPct val="135000"/>
              <a:buFontTx/>
              <a:buBlip>
                <a:blip r:embed="rId3"/>
              </a:buBlip>
            </a:pPr>
            <a:endParaRPr lang="en-US" dirty="0" smtClean="0">
              <a:latin typeface="Arial" pitchFamily="34" charset="0"/>
            </a:endParaRPr>
          </a:p>
          <a:p>
            <a:pPr marL="342900" indent="-342900">
              <a:spcBef>
                <a:spcPct val="20000"/>
              </a:spcBef>
              <a:buSzPct val="135000"/>
            </a:pPr>
            <a:r>
              <a:rPr lang="en-US" dirty="0" smtClean="0">
                <a:latin typeface="Arial" pitchFamily="34" charset="0"/>
              </a:rPr>
              <a:t>Group from Standards Mastery Report</a:t>
            </a:r>
            <a:endParaRPr lang="en-US" dirty="0">
              <a:latin typeface="Arial" pitchFamily="34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304800"/>
            <a:ext cx="400564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3886200"/>
            <a:ext cx="7239342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7400" y="1752600"/>
            <a:ext cx="2905125" cy="3019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800600" y="152400"/>
            <a:ext cx="4207001" cy="900112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213384"/>
                </a:solidFill>
              </a:rPr>
              <a:t>Can I group students for differentiation?</a:t>
            </a:r>
            <a:endParaRPr lang="en-US" b="0" dirty="0" smtClean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5000" y="1371600"/>
            <a:ext cx="8016757" cy="4191000"/>
          </a:xfrm>
        </p:spPr>
        <p:txBody>
          <a:bodyPr/>
          <a:lstStyle/>
          <a:p>
            <a:pPr marL="1588" lvl="1" indent="0" eaLnBrk="1" hangingPunct="1">
              <a:buFont typeface="Verdana" charset="0"/>
              <a:buNone/>
              <a:defRPr/>
            </a:pPr>
            <a:r>
              <a:rPr lang="en-US" dirty="0" smtClean="0">
                <a:ea typeface="ＭＳ Ｐゴシック" charset="0"/>
              </a:rPr>
              <a:t>Create student groups based on assessment results or other criteria and view using a </a:t>
            </a:r>
            <a:r>
              <a:rPr lang="en-US" dirty="0" smtClean="0">
                <a:ea typeface="ＭＳ Ｐゴシック" charset="0"/>
              </a:rPr>
              <a:t>spreadsheet</a:t>
            </a:r>
          </a:p>
          <a:p>
            <a:pPr marL="1588" lvl="1" indent="0" eaLnBrk="1" hangingPunct="1">
              <a:buFont typeface="Verdana" charset="0"/>
              <a:buNone/>
              <a:defRPr/>
            </a:pPr>
            <a:r>
              <a:rPr lang="en-US" dirty="0" smtClean="0">
                <a:ea typeface="ＭＳ Ｐゴシック" charset="0"/>
              </a:rPr>
              <a:t>Group from Student List</a:t>
            </a:r>
            <a:endParaRPr lang="en-US" dirty="0" smtClean="0">
              <a:ea typeface="ＭＳ Ｐゴシック" charset="0"/>
            </a:endParaRPr>
          </a:p>
          <a:p>
            <a:pPr marL="0" indent="0" eaLnBrk="1" hangingPunct="1">
              <a:buFont typeface="Verdana" charset="0"/>
              <a:buNone/>
              <a:defRPr/>
            </a:pPr>
            <a:endParaRPr lang="en-US" dirty="0">
              <a:ea typeface="+mn-ea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"/>
            <a:ext cx="400564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7" y="2492201"/>
            <a:ext cx="5493990" cy="314659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42998"/>
              </a:srgbClr>
            </a:outerShdw>
          </a:effec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20021" y="3272731"/>
            <a:ext cx="4542979" cy="307851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42998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"/>
            <a:ext cx="400564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09893" y="457200"/>
            <a:ext cx="8229307" cy="609600"/>
          </a:xfrm>
        </p:spPr>
        <p:txBody>
          <a:bodyPr/>
          <a:lstStyle/>
          <a:p>
            <a:pPr eaLnBrk="1" hangingPunct="1"/>
            <a:r>
              <a:rPr lang="en-CA" dirty="0" smtClean="0">
                <a:solidFill>
                  <a:srgbClr val="292F82"/>
                </a:solidFill>
              </a:rPr>
              <a:t/>
            </a:r>
            <a:br>
              <a:rPr lang="en-CA" dirty="0" smtClean="0">
                <a:solidFill>
                  <a:srgbClr val="292F82"/>
                </a:solidFill>
              </a:rPr>
            </a:br>
            <a:r>
              <a:rPr lang="en-CA" sz="2000" b="0" dirty="0" smtClean="0">
                <a:solidFill>
                  <a:schemeClr val="tx1"/>
                </a:solidFill>
              </a:rPr>
              <a:t>How are my students performing across multiple data points?</a:t>
            </a:r>
            <a:endParaRPr lang="en-US" sz="2000" b="0" dirty="0" smtClean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0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en-CA" b="1" dirty="0" smtClean="0">
                <a:solidFill>
                  <a:schemeClr val="accent1"/>
                </a:solidFill>
                <a:latin typeface="+mj-lt"/>
                <a:cs typeface="+mj-cs"/>
              </a:rPr>
              <a:t>Student Analysis Spreadsheet</a:t>
            </a:r>
            <a:endParaRPr lang="en-US" b="1" dirty="0" smtClean="0">
              <a:solidFill>
                <a:schemeClr val="accent1"/>
              </a:solidFill>
              <a:latin typeface="+mj-lt"/>
              <a:cs typeface="+mj-cs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219199"/>
            <a:ext cx="7848600" cy="512674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42998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800600" y="228600"/>
            <a:ext cx="3978401" cy="838200"/>
          </a:xfrm>
        </p:spPr>
        <p:txBody>
          <a:bodyPr/>
          <a:lstStyle/>
          <a:p>
            <a:pPr algn="ctr"/>
            <a:r>
              <a:rPr lang="en-US" sz="4400" dirty="0" smtClean="0"/>
              <a:t>Try it!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54405" y="6172200"/>
            <a:ext cx="489595" cy="228600"/>
          </a:xfrm>
          <a:prstGeom prst="rect">
            <a:avLst/>
          </a:prstGeom>
          <a:noFill/>
        </p:spPr>
        <p:txBody>
          <a:bodyPr/>
          <a:lstStyle/>
          <a:p>
            <a:fld id="{83857BAA-5884-48DF-9607-22EC153DEB2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" name="TextBox 7"/>
          <p:cNvSpPr txBox="1"/>
          <p:nvPr/>
        </p:nvSpPr>
        <p:spPr>
          <a:xfrm>
            <a:off x="533571" y="1524001"/>
            <a:ext cx="6008376" cy="2462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  <a:buSzPct val="80000"/>
              <a:buFont typeface="Verdana" pitchFamily="34" charset="0"/>
              <a:buNone/>
              <a:defRPr/>
            </a:pPr>
            <a:r>
              <a:rPr lang="en-US" sz="2800" b="1" dirty="0" smtClean="0">
                <a:solidFill>
                  <a:srgbClr val="364395"/>
                </a:solidFill>
                <a:latin typeface="+mn-lt"/>
                <a:ea typeface="MS PGothic" pitchFamily="34" charset="-128"/>
              </a:rPr>
              <a:t>Create Student Group</a:t>
            </a:r>
          </a:p>
          <a:p>
            <a:pPr marL="342900" indent="-342900">
              <a:spcBef>
                <a:spcPct val="50000"/>
              </a:spcBef>
              <a:buSzPct val="80000"/>
              <a:buFont typeface="Verdana" pitchFamily="34" charset="0"/>
              <a:buNone/>
              <a:defRPr/>
            </a:pPr>
            <a:r>
              <a:rPr lang="en-US" sz="2800" b="1" dirty="0" smtClean="0">
                <a:solidFill>
                  <a:srgbClr val="364395"/>
                </a:solidFill>
                <a:latin typeface="+mn-lt"/>
                <a:ea typeface="MS PGothic" pitchFamily="34" charset="-128"/>
              </a:rPr>
              <a:t>Access Student Profile</a:t>
            </a:r>
          </a:p>
          <a:p>
            <a:pPr marL="342900" indent="-342900">
              <a:spcBef>
                <a:spcPct val="50000"/>
              </a:spcBef>
              <a:buSzPct val="80000"/>
              <a:buFont typeface="Verdana" pitchFamily="34" charset="0"/>
              <a:buNone/>
              <a:defRPr/>
            </a:pPr>
            <a:r>
              <a:rPr lang="en-US" sz="2800" b="1" dirty="0" smtClean="0">
                <a:solidFill>
                  <a:srgbClr val="364395"/>
                </a:solidFill>
                <a:latin typeface="+mn-lt"/>
                <a:ea typeface="MS PGothic" pitchFamily="34" charset="-128"/>
              </a:rPr>
              <a:t>Access Analysis Spreadsheet</a:t>
            </a:r>
            <a:endParaRPr lang="en-US" sz="2800" b="1" dirty="0">
              <a:solidFill>
                <a:srgbClr val="364395"/>
              </a:solidFill>
              <a:latin typeface="+mn-lt"/>
              <a:ea typeface="MS PGothic" pitchFamily="34" charset="-128"/>
            </a:endParaRPr>
          </a:p>
          <a:p>
            <a:pPr marL="342900" indent="-342900">
              <a:spcBef>
                <a:spcPct val="50000"/>
              </a:spcBef>
              <a:buSzPct val="80000"/>
              <a:buFont typeface="Verdana" pitchFamily="34" charset="0"/>
              <a:buNone/>
              <a:defRPr/>
            </a:pPr>
            <a:r>
              <a:rPr lang="en-US" sz="2800" b="1" dirty="0">
                <a:solidFill>
                  <a:srgbClr val="364395"/>
                </a:solidFill>
                <a:latin typeface="+mn-lt"/>
                <a:ea typeface="MS PGothic" pitchFamily="34" charset="-128"/>
              </a:rPr>
              <a:t>		</a:t>
            </a:r>
          </a:p>
        </p:txBody>
      </p:sp>
      <p:pic>
        <p:nvPicPr>
          <p:cNvPr id="20486" name="Picture 2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8859" y="3124200"/>
            <a:ext cx="2814441" cy="299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Align&amp;#x0D;&amp;#x0A;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What is Align?&amp;quot;&quot;/&gt;&lt;property id=&quot;20307&quot; value=&quot;267&quot;/&gt;&lt;/object&gt;&lt;object type=&quot;3&quot; unique_id=&quot;10007&quot;&gt;&lt;property id=&quot;20148&quot; value=&quot;5&quot;/&gt;&lt;property id=&quot;20300&quot; value=&quot;Slide 6 - &amp;quot;Align Home Page: Analyze Sections&amp;quot;&quot;/&gt;&lt;property id=&quot;20307&quot; value=&quot;287&quot;/&gt;&lt;/object&gt;&lt;object type=&quot;3&quot; unique_id=&quot;10008&quot;&gt;&lt;property id=&quot;20148&quot; value=&quot;5&quot;/&gt;&lt;property id=&quot;20300&quot; value=&quot;Slide 7 - &amp;quot;View Students in a Section&amp;quot;&quot;/&gt;&lt;property id=&quot;20307&quot; value=&quot;269&quot;/&gt;&lt;/object&gt;&lt;object type=&quot;3&quot; unique_id=&quot;10010&quot;&gt;&lt;property id=&quot;20148&quot; value=&quot;5&quot;/&gt;&lt;property id=&quot;20300&quot; value=&quot;Slide 8 - &amp;quot;Student Profiles&amp;quot;&quot;/&gt;&lt;property id=&quot;20307&quot; value=&quot;271&quot;/&gt;&lt;/object&gt;&lt;object type=&quot;3&quot; unique_id=&quot;10011&quot;&gt;&lt;property id=&quot;20148&quot; value=&quot;5&quot;/&gt;&lt;property id=&quot;20300&quot; value=&quot;Slide 9 - &amp;quot;Learning Plan&amp;quot;&quot;/&gt;&lt;property id=&quot;20307&quot; value=&quot;272&quot;/&gt;&lt;/object&gt;&lt;object type=&quot;3&quot; unique_id=&quot;10013&quot;&gt;&lt;property id=&quot;20148&quot; value=&quot;5&quot;/&gt;&lt;property id=&quot;20300&quot; value=&quot;Slide 13 - &amp;quot;Student Groups&amp;quot;&quot;/&gt;&lt;property id=&quot;20307&quot; value=&quot;274&quot;/&gt;&lt;/object&gt;&lt;object type=&quot;3&quot; unique_id=&quot;10014&quot;&gt;&lt;property id=&quot;20148&quot; value=&quot;5&quot;/&gt;&lt;property id=&quot;20300&quot; value=&quot;Slide 14 - &amp;quot;Try It Out: Working With Student Groups&amp;quot;&quot;/&gt;&lt;property id=&quot;20307&quot; value=&quot;275&quot;/&gt;&lt;/object&gt;&lt;object type=&quot;3&quot; unique_id=&quot;10015&quot;&gt;&lt;property id=&quot;20148&quot; value=&quot;5&quot;/&gt;&lt;property id=&quot;20300&quot; value=&quot;Slide 15 - &amp;quot;Student Analysis Spreadsheet in Align&amp;quot;&quot;/&gt;&lt;property id=&quot;20307&quot; value=&quot;276&quot;/&gt;&lt;/object&gt;&lt;object type=&quot;3&quot; unique_id=&quot;10016&quot;&gt;&lt;property id=&quot;20148&quot; value=&quot;5&quot;/&gt;&lt;property id=&quot;20300&quot; value=&quot;Slide 16 - &amp;quot;Using the Spreadsheet&amp;quot;&quot;/&gt;&lt;property id=&quot;20307&quot; value=&quot;288&quot;/&gt;&lt;/object&gt;&lt;object type=&quot;3&quot; unique_id=&quot;10017&quot;&gt;&lt;property id=&quot;20148&quot; value=&quot;5&quot;/&gt;&lt;property id=&quot;20300&quot; value=&quot;Slide 17 - &amp;quot;Try It Out: Setting Up a Student Analysis Spreadsheet in Align &amp;quot;&quot;/&gt;&lt;property id=&quot;20307&quot; value=&quot;277&quot;/&gt;&lt;/object&gt;&lt;object type=&quot;3&quot; unique_id=&quot;10018&quot;&gt;&lt;property id=&quot;20148&quot; value=&quot;5&quot;/&gt;&lt;property id=&quot;20300&quot; value=&quot;Slide 18 - &amp;quot;Benchmark &amp;amp; Classroom Test Dashboards&amp;quot;&quot;/&gt;&lt;property id=&quot;20307&quot; value=&quot;278&quot;/&gt;&lt;/object&gt;&lt;object type=&quot;3&quot; unique_id=&quot;10019&quot;&gt;&lt;property id=&quot;20148&quot; value=&quot;5&quot;/&gt;&lt;property id=&quot;20300&quot; value=&quot;Slide 19&quot;/&gt;&lt;property id=&quot;20307&quot; value=&quot;279&quot;/&gt;&lt;/object&gt;&lt;object type=&quot;3&quot; unique_id=&quot;10020&quot;&gt;&lt;property id=&quot;20148&quot; value=&quot;5&quot;/&gt;&lt;property id=&quot;20300&quot; value=&quot;Slide 20 - &amp;quot;Try It Out: Generating Benchmark &amp;amp; Classroom Test Reports in Align &amp;quot;&quot;/&gt;&lt;property id=&quot;20307&quot; value=&quot;280&quot;/&gt;&lt;/object&gt;&lt;object type=&quot;3&quot; unique_id=&quot;10021&quot;&gt;&lt;property id=&quot;20148&quot; value=&quot;5&quot;/&gt;&lt;property id=&quot;20300&quot; value=&quot;Slide 21 - &amp;quot;Standardized Test Reporting&amp;quot;&quot;/&gt;&lt;property id=&quot;20307&quot; value=&quot;281&quot;/&gt;&lt;/object&gt;&lt;object type=&quot;3&quot; unique_id=&quot;10022&quot;&gt;&lt;property id=&quot;20148&quot; value=&quot;5&quot;/&gt;&lt;property id=&quot;20300&quot; value=&quot;Slide 22 - &amp;quot;Try It Out: Running the Standardized Test Report &amp;quot;&quot;/&gt;&lt;property id=&quot;20307&quot; value=&quot;282&quot;/&gt;&lt;/object&gt;&lt;object type=&quot;3&quot; unique_id=&quot;10023&quot;&gt;&lt;property id=&quot;20148&quot; value=&quot;5&quot;/&gt;&lt;property id=&quot;20300&quot; value=&quot;Slide 23 - &amp;quot;Batch Print Student Profiles&amp;quot;&quot;/&gt;&lt;property id=&quot;20307&quot; value=&quot;283&quot;/&gt;&lt;/object&gt;&lt;object type=&quot;3&quot; unique_id=&quot;10024&quot;&gt;&lt;property id=&quot;20148&quot; value=&quot;5&quot;/&gt;&lt;property id=&quot;20300&quot; value=&quot;Slide 24 - &amp;quot;Try It Out: Batch Printing in Align &amp;quot;&quot;/&gt;&lt;property id=&quot;20307&quot; value=&quot;284&quot;/&gt;&lt;/object&gt;&lt;object type=&quot;3&quot; unique_id=&quot;10251&quot;&gt;&lt;property id=&quot;20148&quot; value=&quot;5&quot;/&gt;&lt;property id=&quot;20300&quot; value=&quot;Slide 2 - &amp;quot;Workshop Goals&amp;quot;&quot;/&gt;&lt;property id=&quot;20307&quot; value=&quot;289&quot;/&gt;&lt;/object&gt;&lt;object type=&quot;3&quot; unique_id=&quot;10361&quot;&gt;&lt;property id=&quot;20148&quot; value=&quot;5&quot;/&gt;&lt;property id=&quot;20300&quot; value=&quot;Slide 25 - &amp;quot;Align: Using Data for Instructional Planning&amp;quot;&quot;/&gt;&lt;property id=&quot;20307&quot; value=&quot;291&quot;/&gt;&lt;/object&gt;&lt;object type=&quot;3&quot; unique_id=&quot;10437&quot;&gt;&lt;property id=&quot;20148&quot; value=&quot;5&quot;/&gt;&lt;property id=&quot;20300&quot; value=&quot;Slide 12 - &amp;quot;Try It Out: Understanding the Student Profile&amp;quot;&quot;/&gt;&lt;property id=&quot;20307&quot; value=&quot;292&quot;/&gt;&lt;/object&gt;&lt;object type=&quot;3&quot; unique_id=&quot;10622&quot;&gt;&lt;property id=&quot;20148&quot; value=&quot;5&quot;/&gt;&lt;property id=&quot;20300&quot; value=&quot;Slide 10 - &amp;quot;Section Mark Distribution&amp;quot;&quot;/&gt;&lt;property id=&quot;20307&quot; value=&quot;293&quot;/&gt;&lt;/object&gt;&lt;object type=&quot;3&quot; unique_id=&quot;10743&quot;&gt;&lt;property id=&quot;20148&quot; value=&quot;5&quot;/&gt;&lt;property id=&quot;20300&quot; value=&quot;Slide 11 - &amp;quot;Standardized Tests Tab&amp;quot;&quot;/&gt;&lt;property id=&quot;20307&quot; value=&quot;294&quot;/&gt;&lt;/object&gt;&lt;object type=&quot;3&quot; unique_id=&quot;22182&quot;&gt;&lt;property id=&quot;20148&quot; value=&quot;5&quot;/&gt;&lt;property id=&quot;20300&quot; value=&quot;Slide 4 - &amp;quot;My Schoolnet&amp;quot;&quot;/&gt;&lt;property id=&quot;20307&quot; value=&quot;296&quot;/&gt;&lt;/object&gt;&lt;object type=&quot;3&quot; unique_id=&quot;22183&quot;&gt;&lt;property id=&quot;20148&quot; value=&quot;5&quot;/&gt;&lt;property id=&quot;20300&quot; value=&quot;Slide 5 - &amp;quot;Classroom Assessment Monitor&amp;quot;&quot;/&gt;&lt;property id=&quot;20307&quot; value=&quot;29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ustom Design">
  <a:themeElements>
    <a:clrScheme name="">
      <a:dk1>
        <a:srgbClr val="000000"/>
      </a:dk1>
      <a:lt1>
        <a:srgbClr val="FFFFFF"/>
      </a:lt1>
      <a:dk2>
        <a:srgbClr val="9D1348"/>
      </a:dk2>
      <a:lt2>
        <a:srgbClr val="FBF5EA"/>
      </a:lt2>
      <a:accent1>
        <a:srgbClr val="364395"/>
      </a:accent1>
      <a:accent2>
        <a:srgbClr val="008B5D"/>
      </a:accent2>
      <a:accent3>
        <a:srgbClr val="FFFFFF"/>
      </a:accent3>
      <a:accent4>
        <a:srgbClr val="000000"/>
      </a:accent4>
      <a:accent5>
        <a:srgbClr val="AEB0C8"/>
      </a:accent5>
      <a:accent6>
        <a:srgbClr val="007D53"/>
      </a:accent6>
      <a:hlink>
        <a:srgbClr val="ED6B06"/>
      </a:hlink>
      <a:folHlink>
        <a:srgbClr val="777777"/>
      </a:folHlink>
    </a:clrScheme>
    <a:fontScheme name="Custom Design">
      <a:majorFont>
        <a:latin typeface="Verdana"/>
        <a:ea typeface="ＭＳ Ｐゴシック"/>
        <a:cs typeface="Arial"/>
      </a:majorFont>
      <a:minorFont>
        <a:latin typeface="Verdana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9D1348"/>
        </a:dk2>
        <a:lt2>
          <a:srgbClr val="8DA7B5"/>
        </a:lt2>
        <a:accent1>
          <a:srgbClr val="364395"/>
        </a:accent1>
        <a:accent2>
          <a:srgbClr val="008B5D"/>
        </a:accent2>
        <a:accent3>
          <a:srgbClr val="FFFFFF"/>
        </a:accent3>
        <a:accent4>
          <a:srgbClr val="000000"/>
        </a:accent4>
        <a:accent5>
          <a:srgbClr val="AEB0C8"/>
        </a:accent5>
        <a:accent6>
          <a:srgbClr val="007D53"/>
        </a:accent6>
        <a:hlink>
          <a:srgbClr val="ED6B06"/>
        </a:hlink>
        <a:folHlink>
          <a:srgbClr val="8A79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BF5EA"/>
        </a:lt1>
        <a:dk2>
          <a:srgbClr val="9D1348"/>
        </a:dk2>
        <a:lt2>
          <a:srgbClr val="8DA7B5"/>
        </a:lt2>
        <a:accent1>
          <a:srgbClr val="364395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AEB0C8"/>
        </a:accent5>
        <a:accent6>
          <a:srgbClr val="007D53"/>
        </a:accent6>
        <a:hlink>
          <a:srgbClr val="ED6B06"/>
        </a:hlink>
        <a:folHlink>
          <a:srgbClr val="8A79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9D1348"/>
        </a:dk2>
        <a:lt2>
          <a:srgbClr val="A4B9C4"/>
        </a:lt2>
        <a:accent1>
          <a:srgbClr val="364395"/>
        </a:accent1>
        <a:accent2>
          <a:srgbClr val="008B5D"/>
        </a:accent2>
        <a:accent3>
          <a:srgbClr val="FFFFFF"/>
        </a:accent3>
        <a:accent4>
          <a:srgbClr val="000000"/>
        </a:accent4>
        <a:accent5>
          <a:srgbClr val="AEB0C8"/>
        </a:accent5>
        <a:accent6>
          <a:srgbClr val="007D53"/>
        </a:accent6>
        <a:hlink>
          <a:srgbClr val="ED6B06"/>
        </a:hlink>
        <a:folHlink>
          <a:srgbClr val="8A79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000000"/>
        </a:dk1>
        <a:lt1>
          <a:srgbClr val="FBF5EA"/>
        </a:lt1>
        <a:dk2>
          <a:srgbClr val="9D1348"/>
        </a:dk2>
        <a:lt2>
          <a:srgbClr val="A4B9C4"/>
        </a:lt2>
        <a:accent1>
          <a:srgbClr val="364395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AEB0C8"/>
        </a:accent5>
        <a:accent6>
          <a:srgbClr val="007D53"/>
        </a:accent6>
        <a:hlink>
          <a:srgbClr val="ED6B06"/>
        </a:hlink>
        <a:folHlink>
          <a:srgbClr val="8A796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">
      <a:dk1>
        <a:srgbClr val="000000"/>
      </a:dk1>
      <a:lt1>
        <a:srgbClr val="FFFFFF"/>
      </a:lt1>
      <a:dk2>
        <a:srgbClr val="9D1348"/>
      </a:dk2>
      <a:lt2>
        <a:srgbClr val="FBF5EA"/>
      </a:lt2>
      <a:accent1>
        <a:srgbClr val="364395"/>
      </a:accent1>
      <a:accent2>
        <a:srgbClr val="008B5D"/>
      </a:accent2>
      <a:accent3>
        <a:srgbClr val="FFFFFF"/>
      </a:accent3>
      <a:accent4>
        <a:srgbClr val="000000"/>
      </a:accent4>
      <a:accent5>
        <a:srgbClr val="AEB0C8"/>
      </a:accent5>
      <a:accent6>
        <a:srgbClr val="007D53"/>
      </a:accent6>
      <a:hlink>
        <a:srgbClr val="ED6B06"/>
      </a:hlink>
      <a:folHlink>
        <a:srgbClr val="777777"/>
      </a:folHlink>
    </a:clrScheme>
    <a:fontScheme name="Custom Design">
      <a:majorFont>
        <a:latin typeface="Verdana"/>
        <a:ea typeface="ＭＳ Ｐゴシック"/>
        <a:cs typeface="Arial"/>
      </a:majorFont>
      <a:minorFont>
        <a:latin typeface="Verdana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9D1348"/>
        </a:dk2>
        <a:lt2>
          <a:srgbClr val="8DA7B5"/>
        </a:lt2>
        <a:accent1>
          <a:srgbClr val="364395"/>
        </a:accent1>
        <a:accent2>
          <a:srgbClr val="008B5D"/>
        </a:accent2>
        <a:accent3>
          <a:srgbClr val="FFFFFF"/>
        </a:accent3>
        <a:accent4>
          <a:srgbClr val="000000"/>
        </a:accent4>
        <a:accent5>
          <a:srgbClr val="AEB0C8"/>
        </a:accent5>
        <a:accent6>
          <a:srgbClr val="007D53"/>
        </a:accent6>
        <a:hlink>
          <a:srgbClr val="ED6B06"/>
        </a:hlink>
        <a:folHlink>
          <a:srgbClr val="8A79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BF5EA"/>
        </a:lt1>
        <a:dk2>
          <a:srgbClr val="9D1348"/>
        </a:dk2>
        <a:lt2>
          <a:srgbClr val="8DA7B5"/>
        </a:lt2>
        <a:accent1>
          <a:srgbClr val="364395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AEB0C8"/>
        </a:accent5>
        <a:accent6>
          <a:srgbClr val="007D53"/>
        </a:accent6>
        <a:hlink>
          <a:srgbClr val="ED6B06"/>
        </a:hlink>
        <a:folHlink>
          <a:srgbClr val="8A79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9D1348"/>
        </a:dk2>
        <a:lt2>
          <a:srgbClr val="A4B9C4"/>
        </a:lt2>
        <a:accent1>
          <a:srgbClr val="364395"/>
        </a:accent1>
        <a:accent2>
          <a:srgbClr val="008B5D"/>
        </a:accent2>
        <a:accent3>
          <a:srgbClr val="FFFFFF"/>
        </a:accent3>
        <a:accent4>
          <a:srgbClr val="000000"/>
        </a:accent4>
        <a:accent5>
          <a:srgbClr val="AEB0C8"/>
        </a:accent5>
        <a:accent6>
          <a:srgbClr val="007D53"/>
        </a:accent6>
        <a:hlink>
          <a:srgbClr val="ED6B06"/>
        </a:hlink>
        <a:folHlink>
          <a:srgbClr val="8A79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000000"/>
        </a:dk1>
        <a:lt1>
          <a:srgbClr val="FBF5EA"/>
        </a:lt1>
        <a:dk2>
          <a:srgbClr val="9D1348"/>
        </a:dk2>
        <a:lt2>
          <a:srgbClr val="A4B9C4"/>
        </a:lt2>
        <a:accent1>
          <a:srgbClr val="364395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AEB0C8"/>
        </a:accent5>
        <a:accent6>
          <a:srgbClr val="007D53"/>
        </a:accent6>
        <a:hlink>
          <a:srgbClr val="ED6B06"/>
        </a:hlink>
        <a:folHlink>
          <a:srgbClr val="8A796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9D1348"/>
    </a:dk2>
    <a:lt2>
      <a:srgbClr val="FBF5EA"/>
    </a:lt2>
    <a:accent1>
      <a:srgbClr val="364395"/>
    </a:accent1>
    <a:accent2>
      <a:srgbClr val="008B5D"/>
    </a:accent2>
    <a:accent3>
      <a:srgbClr val="FFFFFF"/>
    </a:accent3>
    <a:accent4>
      <a:srgbClr val="000000"/>
    </a:accent4>
    <a:accent5>
      <a:srgbClr val="AEB0C8"/>
    </a:accent5>
    <a:accent6>
      <a:srgbClr val="007D53"/>
    </a:accent6>
    <a:hlink>
      <a:srgbClr val="ED6B06"/>
    </a:hlink>
    <a:folHlink>
      <a:srgbClr val="777777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9D1348"/>
    </a:dk2>
    <a:lt2>
      <a:srgbClr val="FBF5EA"/>
    </a:lt2>
    <a:accent1>
      <a:srgbClr val="364395"/>
    </a:accent1>
    <a:accent2>
      <a:srgbClr val="008B5D"/>
    </a:accent2>
    <a:accent3>
      <a:srgbClr val="FFFFFF"/>
    </a:accent3>
    <a:accent4>
      <a:srgbClr val="000000"/>
    </a:accent4>
    <a:accent5>
      <a:srgbClr val="AEB0C8"/>
    </a:accent5>
    <a:accent6>
      <a:srgbClr val="007D53"/>
    </a:accent6>
    <a:hlink>
      <a:srgbClr val="ED6B06"/>
    </a:hlink>
    <a:folHlink>
      <a:srgbClr val="777777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BBA0CAE06FCE44A16A90C7EAD7EC12" ma:contentTypeVersion="15" ma:contentTypeDescription="Create a new document." ma:contentTypeScope="" ma:versionID="d57cc7186ad20c8c09b79dd4f90fb486">
  <xsd:schema xmlns:xsd="http://www.w3.org/2001/XMLSchema" xmlns:p="http://schemas.microsoft.com/office/2006/metadata/properties" xmlns:ns2="440eba90-758f-4fba-856c-97b74c236e8a" targetNamespace="http://schemas.microsoft.com/office/2006/metadata/properties" ma:root="true" ma:fieldsID="daf11565ca42cf350e0491cab363cad4" ns2:_="">
    <xsd:import namespace="440eba90-758f-4fba-856c-97b74c236e8a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Owner" minOccurs="0"/>
                <xsd:element ref="ns2:Status" minOccurs="0"/>
                <xsd:element ref="ns2:Client" minOccurs="0"/>
                <xsd:element ref="ns2:Prod" minOccurs="0"/>
                <xsd:element ref="ns2:VER" minOccurs="0"/>
                <xsd:element ref="ns2:Cust_x003f_" minOccurs="0"/>
                <xsd:element ref="ns2:DocTyp" minOccurs="0"/>
                <xsd:element ref="ns2:Format" minOccurs="0"/>
                <xsd:element ref="ns2:Instructor_x0020_Doc_x003f_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40eba90-758f-4fba-856c-97b74c236e8a" elementFormDefault="qualified">
    <xsd:import namespace="http://schemas.microsoft.com/office/2006/documentManagement/types"/>
    <xsd:element name="Description0" ma:index="8" nillable="true" ma:displayName="Description" ma:internalName="Description0">
      <xsd:simpleType>
        <xsd:restriction base="dms:Note"/>
      </xsd:simpleType>
    </xsd:element>
    <xsd:element name="Owner" ma:index="9" nillable="true" ma:displayName="Owner" ma:default="Amy C" ma:format="Dropdown" ma:internalName="Owner">
      <xsd:simpleType>
        <xsd:restriction base="dms:Choice">
          <xsd:enumeration value="Amy C"/>
          <xsd:enumeration value="Azalia"/>
          <xsd:enumeration value="Beth"/>
          <xsd:enumeration value="Jeff"/>
          <xsd:enumeration value="Jennifer C"/>
          <xsd:enumeration value="Jennifer L"/>
          <xsd:enumeration value="Jodie"/>
          <xsd:enumeration value="Kim"/>
          <xsd:enumeration value="Lindsay"/>
          <xsd:enumeration value="Liz"/>
          <xsd:enumeration value="Marty"/>
          <xsd:enumeration value="Max"/>
          <xsd:enumeration value="Merrick"/>
          <xsd:enumeration value="Other"/>
        </xsd:restriction>
      </xsd:simpleType>
    </xsd:element>
    <xsd:element name="Status" ma:index="10" nillable="true" ma:displayName="Status" ma:default="" ma:format="Dropdown" ma:internalName="Status">
      <xsd:simpleType>
        <xsd:restriction base="dms:Choice">
          <xsd:enumeration value="Rough"/>
          <xsd:enumeration value="Draft"/>
          <xsd:enumeration value="In Review"/>
          <xsd:enumeration value="Final"/>
          <xsd:enumeration value="Priority"/>
          <xsd:enumeration value="Bug Hold Up"/>
          <xsd:enumeration value="No Data"/>
          <xsd:enumeration value="Archive"/>
          <xsd:enumeration value="Hold/Not Critical"/>
          <xsd:enumeration value="Add Revision to Binder"/>
          <xsd:enumeration value="Needs PDF"/>
          <xsd:enumeration value="Source"/>
        </xsd:restriction>
      </xsd:simpleType>
    </xsd:element>
    <xsd:element name="Client" ma:index="11" nillable="true" ma:displayName="Client" ma:default="GEN" ma:description="To add new client, look in timesheet for code. if missing, contact Olga." ma:format="Dropdown" ma:internalName="Client">
      <xsd:simpleType>
        <xsd:restriction base="dms:Choice">
          <xsd:enumeration value="GEN"/>
          <xsd:enumeration value="DEM"/>
          <xsd:enumeration value="MAS"/>
          <xsd:enumeration value="INT"/>
          <xsd:enumeration value="ABQ"/>
          <xsd:enumeration value="ALB"/>
          <xsd:enumeration value="ATL"/>
          <xsd:enumeration value="AUS"/>
          <xsd:enumeration value="CAV"/>
          <xsd:enumeration value="CED"/>
          <xsd:enumeration value="CHI"/>
          <xsd:enumeration value="CLE"/>
          <xsd:enumeration value="COL"/>
          <xsd:enumeration value="CPC"/>
          <xsd:enumeration value="CRO"/>
          <xsd:enumeration value="CRS"/>
          <xsd:enumeration value="DCO"/>
          <xsd:enumeration value="DEN"/>
          <xsd:enumeration value="EDW"/>
          <xsd:enumeration value="FLA"/>
          <xsd:enumeration value="FRE"/>
          <xsd:enumeration value="FUL"/>
          <xsd:enumeration value="GSC"/>
          <xsd:enumeration value="GCK"/>
          <xsd:enumeration value="HAR"/>
          <xsd:enumeration value="HEN"/>
          <xsd:enumeration value="IDH"/>
          <xsd:enumeration value="ING"/>
          <xsd:enumeration value="JUD"/>
          <xsd:enumeration value="KNT"/>
          <xsd:enumeration value="MES"/>
          <xsd:enumeration value="MID"/>
          <xsd:enumeration value="NAS"/>
          <xsd:enumeration value="NER"/>
          <xsd:enumeration value="NHV"/>
          <xsd:enumeration value="NOF"/>
          <xsd:enumeration value="NOS"/>
          <xsd:enumeration value="NPN"/>
          <xsd:enumeration value="NWA"/>
          <xsd:enumeration value="NWT"/>
          <xsd:enumeration value="PHL"/>
          <xsd:enumeration value="RCL"/>
          <xsd:enumeration value="TEM"/>
          <xsd:enumeration value="TEX"/>
          <xsd:enumeration value="WTA"/>
          <xsd:enumeration value="YSL"/>
        </xsd:restriction>
      </xsd:simpleType>
    </xsd:element>
    <xsd:element name="Prod" ma:index="12" nillable="true" ma:displayName="Prod" ma:default="" ma:format="Dropdown" ma:internalName="Prod">
      <xsd:simpleType>
        <xsd:restriction base="dms:Choice">
          <xsd:enumeration value="Intro"/>
          <xsd:enumeration value="AC"/>
          <xsd:enumeration value="AD"/>
          <xsd:enumeration value="AL"/>
          <xsd:enumeration value="AN"/>
          <xsd:enumeration value="AS"/>
          <xsd:enumeration value="AE"/>
          <xsd:enumeration value="AZ"/>
          <xsd:enumeration value="CMD"/>
          <xsd:enumeration value="CP"/>
          <xsd:enumeration value="GB"/>
          <xsd:enumeration value="GS"/>
          <xsd:enumeration value="KP"/>
          <xsd:enumeration value="MS"/>
          <xsd:enumeration value="OU"/>
          <xsd:enumeration value="PDP"/>
          <xsd:enumeration value="RS"/>
          <xsd:enumeration value="SB"/>
          <xsd:enumeration value="SC"/>
          <xsd:enumeration value="SIS"/>
          <xsd:enumeration value="Data"/>
          <xsd:enumeration value="Admin"/>
          <xsd:enumeration value="User"/>
          <xsd:enumeration value="Other"/>
        </xsd:restriction>
      </xsd:simpleType>
    </xsd:element>
    <xsd:element name="VER" ma:index="13" nillable="true" ma:displayName="VER" ma:default="" ma:format="Dropdown" ma:internalName="VER">
      <xsd:simpleType>
        <xsd:restriction base="dms:Choice">
          <xsd:enumeration value="12"/>
          <xsd:enumeration value="11"/>
          <xsd:enumeration value="10.5"/>
          <xsd:enumeration value="10.1"/>
          <xsd:enumeration value="10"/>
          <xsd:enumeration value="4.0"/>
          <xsd:enumeration value="9.5"/>
          <xsd:enumeration value="9.1"/>
          <xsd:enumeration value="9.0"/>
          <xsd:enumeration value="8.5"/>
          <xsd:enumeration value="8.0"/>
          <xsd:enumeration value="7.0"/>
          <xsd:enumeration value="7.1"/>
          <xsd:enumeration value="7.5"/>
          <xsd:enumeration value="6.5"/>
          <xsd:enumeration value="6.0"/>
          <xsd:enumeration value="2.0"/>
          <xsd:enumeration value="1.0"/>
        </xsd:restriction>
      </xsd:simpleType>
    </xsd:element>
    <xsd:element name="Cust_x003f_" ma:index="14" nillable="true" ma:displayName="Cust?" ma:default="0" ma:internalName="Cust_x003f_">
      <xsd:simpleType>
        <xsd:restriction base="dms:Boolean"/>
      </xsd:simpleType>
    </xsd:element>
    <xsd:element name="DocTyp" ma:index="15" nillable="true" ma:displayName="DocTyp" ma:default="" ma:format="Dropdown" ma:internalName="DocTyp">
      <xsd:simpleType>
        <xsd:restriction base="dms:Choice">
          <xsd:enumeration value="GP"/>
          <xsd:enumeration value="IG"/>
          <xsd:enumeration value="AGD"/>
          <xsd:enumeration value="BI"/>
          <xsd:enumeration value="DCT"/>
          <xsd:enumeration value="DD"/>
          <xsd:enumeration value="IMP"/>
          <xsd:enumeration value="FO"/>
          <xsd:enumeration value="PI"/>
          <xsd:enumeration value="PS"/>
          <xsd:enumeration value="QS"/>
          <xsd:enumeration value="QU"/>
          <xsd:enumeration value="RE"/>
          <xsd:enumeration value="RP"/>
          <xsd:enumeration value="SC"/>
          <xsd:enumeration value="ST"/>
          <xsd:enumeration value="TC"/>
          <xsd:enumeration value="TI"/>
          <xsd:enumeration value="TM"/>
          <xsd:enumeration value="UG"/>
          <xsd:enumeration value="Other"/>
        </xsd:restriction>
      </xsd:simpleType>
    </xsd:element>
    <xsd:element name="Format" ma:index="16" nillable="true" ma:displayName="Format" ma:default="Word" ma:format="Dropdown" ma:internalName="Format">
      <xsd:simpleType>
        <xsd:restriction base="dms:Choice">
          <xsd:enumeration value="Word"/>
          <xsd:enumeration value="Excel"/>
          <xsd:enumeration value="PPT"/>
          <xsd:enumeration value="PDF"/>
          <xsd:enumeration value="Other"/>
        </xsd:restriction>
      </xsd:simpleType>
    </xsd:element>
    <xsd:element name="Instructor_x0020_Doc_x003f_" ma:index="17" nillable="true" ma:displayName="Migrate to v12?" ma:default="0" ma:internalName="Instructor_x0020_Doc_x003f_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>
  <documentManagement>
    <Instructor_x0020_Doc_x003f_ xmlns="440eba90-758f-4fba-856c-97b74c236e8a">false</Instructor_x0020_Doc_x003f_>
    <Cust_x003f_ xmlns="440eba90-758f-4fba-856c-97b74c236e8a">false</Cust_x003f_>
    <Description0 xmlns="440eba90-758f-4fba-856c-97b74c236e8a" xsi:nil="true"/>
    <Owner xmlns="440eba90-758f-4fba-856c-97b74c236e8a">Amy C</Owner>
    <Client xmlns="440eba90-758f-4fba-856c-97b74c236e8a">GEN</Client>
    <DocTyp xmlns="440eba90-758f-4fba-856c-97b74c236e8a" xsi:nil="true"/>
    <Prod xmlns="440eba90-758f-4fba-856c-97b74c236e8a" xsi:nil="true"/>
    <Format xmlns="440eba90-758f-4fba-856c-97b74c236e8a">Word</Format>
    <Status xmlns="440eba90-758f-4fba-856c-97b74c236e8a" xsi:nil="true"/>
    <VER xmlns="440eba90-758f-4fba-856c-97b74c236e8a" xsi:nil="true"/>
  </documentManagement>
</p:properties>
</file>

<file path=customXml/itemProps1.xml><?xml version="1.0" encoding="utf-8"?>
<ds:datastoreItem xmlns:ds="http://schemas.openxmlformats.org/officeDocument/2006/customXml" ds:itemID="{6EFD4FCF-C7EC-4CC3-9CB6-C1F9F52924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0eba90-758f-4fba-856c-97b74c236e8a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115F199-1403-413E-BAA8-CCC79D5EE4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57BE6C-BB08-42A2-8F9D-AAEC1C22078D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114D5228-A305-45E2-995A-6AB9A50FB466}">
  <ds:schemaRefs>
    <ds:schemaRef ds:uri="http://schemas.microsoft.com/office/2006/metadata/properties"/>
    <ds:schemaRef ds:uri="440eba90-758f-4fba-856c-97b74c236e8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PPT_template-Cyan_slides</Template>
  <TotalTime>2135</TotalTime>
  <Words>194</Words>
  <Application>Microsoft Office PowerPoint</Application>
  <PresentationFormat>On-screen Show (4:3)</PresentationFormat>
  <Paragraphs>42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Custom Design</vt:lpstr>
      <vt:lpstr>1_Custom Design</vt:lpstr>
      <vt:lpstr>What is Classrooms?</vt:lpstr>
      <vt:lpstr>CREATE  STUDENT GROUPS</vt:lpstr>
      <vt:lpstr>Student Groups</vt:lpstr>
      <vt:lpstr>Can I group students for differentiation?</vt:lpstr>
      <vt:lpstr> How are my students performing across multiple data points?</vt:lpstr>
      <vt:lpstr>Try it!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Certification - part 1</dc:title>
  <dc:creator>Kathy Valgora</dc:creator>
  <cp:lastModifiedBy>Beth Klineman</cp:lastModifiedBy>
  <cp:revision>210</cp:revision>
  <dcterms:created xsi:type="dcterms:W3CDTF">2006-10-17T17:51:41Z</dcterms:created>
  <dcterms:modified xsi:type="dcterms:W3CDTF">2013-08-26T18:44:37Z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in new format</vt:lpwstr>
  </property>
  <property fmtid="{D5CDD505-2E9C-101B-9397-08002B2CF9AE}" pid="3" name="Cert Only?">
    <vt:lpwstr>0</vt:lpwstr>
  </property>
  <property fmtid="{D5CDD505-2E9C-101B-9397-08002B2CF9AE}" pid="4" name="Version0">
    <vt:lpwstr>7.1</vt:lpwstr>
  </property>
  <property fmtid="{D5CDD505-2E9C-101B-9397-08002B2CF9AE}" pid="5" name="Product">
    <vt:lpwstr>AL</vt:lpwstr>
  </property>
  <property fmtid="{D5CDD505-2E9C-101B-9397-08002B2CF9AE}" pid="6" name="Customize?">
    <vt:lpwstr>0</vt:lpwstr>
  </property>
  <property fmtid="{D5CDD505-2E9C-101B-9397-08002B2CF9AE}" pid="7" name="Doc Type">
    <vt:lpwstr>PS</vt:lpwstr>
  </property>
  <property fmtid="{D5CDD505-2E9C-101B-9397-08002B2CF9AE}" pid="8" name="Order">
    <vt:lpwstr>18500.0000000000</vt:lpwstr>
  </property>
  <property fmtid="{D5CDD505-2E9C-101B-9397-08002B2CF9AE}" pid="9" name="ContentType">
    <vt:lpwstr>Document</vt:lpwstr>
  </property>
  <property fmtid="{D5CDD505-2E9C-101B-9397-08002B2CF9AE}" pid="10" name="CertDoc">
    <vt:lpwstr>1</vt:lpwstr>
  </property>
  <property fmtid="{D5CDD505-2E9C-101B-9397-08002B2CF9AE}" pid="11" name="UserDoc">
    <vt:lpwstr>1</vt:lpwstr>
  </property>
  <property fmtid="{D5CDD505-2E9C-101B-9397-08002B2CF9AE}" pid="12" name="Intro Print?">
    <vt:lpwstr>0</vt:lpwstr>
  </property>
  <property fmtid="{D5CDD505-2E9C-101B-9397-08002B2CF9AE}" pid="13" name="CertDocPost">
    <vt:lpwstr>1</vt:lpwstr>
  </property>
  <property fmtid="{D5CDD505-2E9C-101B-9397-08002B2CF9AE}" pid="14" name="UserDocPost">
    <vt:lpwstr>1</vt:lpwstr>
  </property>
</Properties>
</file>